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6"/>
  </p:notesMasterIdLst>
  <p:sldIdLst>
    <p:sldId id="256" r:id="rId2"/>
    <p:sldId id="259" r:id="rId3"/>
    <p:sldId id="262" r:id="rId4"/>
    <p:sldId id="263" r:id="rId5"/>
    <p:sldId id="264" r:id="rId6"/>
    <p:sldId id="265" r:id="rId7"/>
    <p:sldId id="258" r:id="rId8"/>
    <p:sldId id="266" r:id="rId9"/>
    <p:sldId id="267" r:id="rId10"/>
    <p:sldId id="260" r:id="rId11"/>
    <p:sldId id="261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6E935-9E78-4E89-A3FE-FCDFA7D4FCDC}" type="datetimeFigureOut">
              <a:rPr lang="de-DE" smtClean="0"/>
              <a:t>02.06.2024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00A88-C8E0-45BD-98F1-39BB06A06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149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FAF1C-B5BE-B340-5FF8-EE0A9ED4E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62AA85E-17C8-7E42-FCA8-DC0B32019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70DC8C-F4C2-3F1B-70D7-3EB89FA4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C6BE-982D-49BE-846A-AE4A6768C3FA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F840EC-D916-5126-ACD2-D7D16C0C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704F05-9A2B-C611-1F81-C99615ED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4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F7C51-8E61-A381-EFCD-657CD7F50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16B013-D99F-7DFA-B2BB-DBE9EBF12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929A3C-B692-8233-BC73-9F009953A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918E-E395-4EF9-8CCB-0014EC7D8D0D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55D2AA-2EB1-357A-0A21-47FD0B88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107B14-617B-5031-DCA5-FCB831F6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4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6B918-652D-DDCE-BD05-C9635D925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810A84-EDE8-593F-3EB6-E98286C3C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417F29-D7AA-C5A3-9BF1-4FEC0BFC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796B6-A52C-45C9-8097-BFD44AB79B71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6F4ED2-703B-5234-7C5B-0F4E3637E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6B202E-3921-A4F4-73E3-44CE483A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9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767B6-5687-8BED-4C8B-11BDA8D2C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AFF6DA-E5C6-D770-617C-0CB27287C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E1D0641-A3AB-705C-1150-5F44D8DD1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1CDDD0-8A93-D6DF-B6E4-AF4D0E459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9D28-200F-4DD8-8413-C4A2A6255C0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89DDEB-46EC-CAC2-E063-669546BBC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E7CA52-D758-1539-F287-182A21A7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75A34-3A42-D21F-250F-81A31C1FD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46CA21-ECF3-AA92-2359-3BEEE2FD1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B6BBF5-55DC-92C2-F4CC-2C17F4B05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B3E3DF-3896-0D8D-46C8-AAC98F60D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5D8836C-6558-BB96-055F-9259C570B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D5774D6-0542-E179-1148-9A5FC310A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F685-4546-4D42-9832-C277E3C6EC2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0DC45C2-81E4-664D-F758-FA53906D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C3EDC1C-74A0-1C52-E3EB-25F7A74D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BD6B2-ED55-8732-41DF-CA05E9DB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64F88F1-CDE8-78CD-4B44-B6FC413C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F89E8-DBF1-462E-8181-DCCAFB324399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F8DF0A-5A93-66CE-B89B-9ABD30146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1B5694-3F88-91D1-E2D2-6375D75D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6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3D2B6E6-ABD7-6FBC-3B97-24B84FE6A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41A7C-A534-4292-B299-10ED7FB36129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A3A83E2-7B69-DC7D-04F5-B73F4C481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73DA57-762A-FC30-F18B-606FABB6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7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F52C1-3426-F4A6-F68D-A2BAD6DA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B8BD67-05AA-679F-04C4-53781EE40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E386228-4F27-7595-18BB-AB66B7F90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943F2A-A589-D030-A23E-47A24565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5F90-8D4A-4347-93D1-118CAD318AC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C7404CF-68AD-F191-CC0A-DD2E8C326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5C2F7B-D1E2-C3C6-08A5-A8A33787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4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855DC-A80E-F537-C5D8-CCAB466A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8E1B70B-54BB-9734-F9C3-AC74EEC89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368028-D172-5150-E625-F1D18567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0F05B4B-16B9-37C0-8134-774B98B13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42B5-0053-46AD-90EB-B2EB604F8C2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228DC8-419B-8883-C13B-2CCBEFD73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3BA2EB-3F79-05D7-E948-D624E687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920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08FCB3-3956-BAFB-579E-413733CE2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FB77BF-CF9B-C5D3-2D4E-09D651FED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69D323-EDC0-72D8-B6BE-043577941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E2E1-5153-46C7-B033-6A04DB252BFA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AEDFF7-E1BE-1886-0A28-067BE3B91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A5CDBB-ACC3-D191-AA36-3DBC9CF3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9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6E49D7-7598-B864-8CD6-35CEABF1A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8ABDDE-2DFD-16AB-D1A0-9A2167CC5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A5865E-A666-83CF-FDB5-E048D2BF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C0E77-1D26-4234-A4E3-F42340F27596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7F4414-51FB-9DC7-1093-346A28E1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3F95AB-1CE7-AE81-6E9B-01CF94BA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43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711C994-4511-ED7A-3756-D469BBD0A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A368D6-61A3-C664-8F66-3053701D1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5D4B8A-8DEB-E7DA-6D6A-F55F21234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10914E-02CA-4651-9C96-FD8793FD47B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B3F9B9-BBDB-AFEE-F83C-AF150C2DB8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C170F-9B55-C330-DA6E-FB41D1E8F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04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E00BD-CD26-7FF8-01AF-937DD756FF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13542"/>
          <a:stretch/>
        </p:blipFill>
        <p:spPr>
          <a:xfrm rot="16200000">
            <a:off x="6121584" y="787584"/>
            <a:ext cx="6851284" cy="5289548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2BF31BC-2E64-1FA6-7FC8-EEB1D1A61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042" y="590062"/>
            <a:ext cx="5883461" cy="2838938"/>
          </a:xfrm>
        </p:spPr>
        <p:txBody>
          <a:bodyPr>
            <a:normAutofit/>
          </a:bodyPr>
          <a:lstStyle/>
          <a:p>
            <a:pPr algn="l"/>
            <a:r>
              <a:rPr lang="de-DE" sz="7200" dirty="0">
                <a:solidFill>
                  <a:srgbClr val="FFFFFF"/>
                </a:solidFill>
                <a:latin typeface="Rockwell" panose="02060603020205020403" pitchFamily="18" charset="0"/>
              </a:rPr>
              <a:t>Monte Carlo Integration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79A9405-DF3F-64CF-E65D-9F300960D182}"/>
              </a:ext>
            </a:extLst>
          </p:cNvPr>
          <p:cNvSpPr txBox="1"/>
          <p:nvPr/>
        </p:nvSpPr>
        <p:spPr>
          <a:xfrm>
            <a:off x="1578043" y="4012346"/>
            <a:ext cx="3642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Rockwell" panose="02060603020205020403" pitchFamily="18" charset="0"/>
              </a:rPr>
              <a:t>Ein Vortrag von Liam Huppert und Timo Schneider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576806B-508E-75FF-A691-5F25C12A9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C9CB6-702E-49D7-A94E-4A670D7642C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4DE97B-7773-C5AB-804D-C572AF46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35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Numerische Integration: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Symbolische Integration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Problem: Nicht Symbolisch integrierbare Funktionen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Quadraturverfahren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Eine höhere Auflösung benötigt sehr viel Rechenleistung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Trapezregel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Problem: Sprünge und Definitionslücken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???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44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E88B0BB-6545-37CA-F203-5BD2706C2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91471-4DC2-4613-93ED-137B3C849A86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CE8955A-DB0A-F5C8-1737-22E1AC146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24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5210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Das Problem:</a:t>
                </a:r>
              </a:p>
              <a:p>
                <a:endParaRPr lang="de-DE" sz="40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Mit herkömmlichen Methoden nicht </a:t>
                </a: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integrierbare Funktionen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</a:rPr>
                  <a:t>Beispiel: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</m:ctrlPr>
                      </m:sSupPr>
                      <m:e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𝑒</m:t>
                        </m:r>
                      </m:e>
                      <m:sup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𝑥</m:t>
                        </m:r>
                      </m:sup>
                    </m:sSup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Biome" panose="020B0502040204020203" pitchFamily="34" charset="0"/>
                      </a:rPr>
                      <m:t>∗</m:t>
                    </m:r>
                    <m:func>
                      <m:func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sz="32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Biome" panose="020B0502040204020203" pitchFamily="34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Biome" panose="020B0502040204020203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de-DE" sz="3200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sin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⁡(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𝑥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Biome" panose="020B0502040204020203" pitchFamily="34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  <a:sym typeface="Wingdings" panose="05000000000000000000" pitchFamily="2" charset="2"/>
                  </a:rPr>
                  <a:t>Muss approximiert werden!</a:t>
                </a: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cs typeface="Biome" panose="020B0502040204020203" pitchFamily="34" charset="0"/>
                    <a:sym typeface="Wingdings" panose="05000000000000000000" pitchFamily="2" charset="2"/>
                  </a:rPr>
                  <a:t>	Quadraturverfahren?</a:t>
                </a:r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cs typeface="Biome" panose="020B0502040204020203" pitchFamily="34" charset="0"/>
                </a:endParaRPr>
              </a:p>
            </p:txBody>
          </p:sp>
        </mc:Choice>
        <mc:Fallback xmlns="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5210529"/>
              </a:xfrm>
              <a:prstGeom prst="rect">
                <a:avLst/>
              </a:prstGeom>
              <a:blipFill>
                <a:blip r:embed="rId2"/>
                <a:stretch>
                  <a:fillRect l="-2502" t="-2459" b="-281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B8E195-D10E-3221-9D7D-8D1C1BCE4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2FD0-2CC5-4855-B3B8-42C2129BAE5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9718F3-EBD2-3A1C-76D8-E6FF7856E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644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76684" y="436484"/>
            <a:ext cx="97460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Problem mit der Rechenleistung: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Benötigt sehr viel Rechenleistung durch die hohe Auflösung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Nicht jeder Punkt kann berücksichtigt werden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Aber welche Punkte berücksichtigt man?</a:t>
            </a: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	</a:t>
            </a: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	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5F8EDF1-C11A-CCFD-3EA1-EBAAEF103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739028">
            <a:off x="2182010" y="4610208"/>
            <a:ext cx="2163523" cy="2176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7B5B36F-DC80-C0F5-261A-B79314910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53914">
            <a:off x="5020218" y="4408111"/>
            <a:ext cx="2163523" cy="217627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D9AC55D-D8E5-4788-1914-51300308E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78091">
            <a:off x="7894409" y="4342236"/>
            <a:ext cx="2163523" cy="2176272"/>
          </a:xfrm>
          <a:prstGeom prst="rect">
            <a:avLst/>
          </a:prstGeom>
        </p:spPr>
      </p:pic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5D544C97-8690-EDA4-A8E3-3A96C305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1AB5-4030-447B-88B7-0665E160A7E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F1AFA3D-B491-9BF1-4797-DFF7D987E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22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Vorgehen: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Festlegen von y-Intervall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Zufälliger x-Wert innerhalb der Integralgrenzen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Zufälliger y-Wert innerhalb des y-Intervall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y-Wert kleiner als y-Wert der Funktion?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Dreaming Outloud Script Pro" panose="020F0502020204030204" pitchFamily="66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  <a:sym typeface="Wingdings" panose="05000000000000000000" pitchFamily="2" charset="2"/>
              </a:rPr>
              <a:t>Wiederholung  (sehr oft)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117BE0A-1F29-E8FB-1A4E-429A2AF7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08F4-518E-48A3-83E2-013236AACC2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AAA550A-F60B-14D2-BC1E-7F604F07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10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  <a:cs typeface="Biome" panose="020B0502040204020203" pitchFamily="34" charset="0"/>
              </a:rPr>
              <a:t>Das Vorgehen: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  <a:cs typeface="Biome" panose="020B0502040204020203" pitchFamily="34" charset="0"/>
            </a:endParaRPr>
          </a:p>
        </p:txBody>
      </p:sp>
      <p:pic>
        <p:nvPicPr>
          <p:cNvPr id="19" name="Grafik 18" descr="Ein Bild, das Reihe, Diagramm enthält.&#10;&#10;Automatisch generierte Beschreibung">
            <a:extLst>
              <a:ext uri="{FF2B5EF4-FFF2-40B4-BE49-F238E27FC236}">
                <a16:creationId xmlns:a16="http://schemas.microsoft.com/office/drawing/2014/main" id="{D896698D-E9B4-74D0-DE9E-AA0D7C330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4" y="1234435"/>
            <a:ext cx="5852172" cy="4389129"/>
          </a:xfrm>
          <a:prstGeom prst="rect">
            <a:avLst/>
          </a:prstGeom>
        </p:spPr>
      </p:pic>
      <p:pic>
        <p:nvPicPr>
          <p:cNvPr id="22" name="Grafik 21" descr="Ein Bild, das Reihe, Diagramm, Screenshot enthält.&#10;&#10;Automatisch generierte Beschreibung">
            <a:extLst>
              <a:ext uri="{FF2B5EF4-FFF2-40B4-BE49-F238E27FC236}">
                <a16:creationId xmlns:a16="http://schemas.microsoft.com/office/drawing/2014/main" id="{6E479147-0BCA-BAF7-73D4-39F8AE4CA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4" y="1234435"/>
            <a:ext cx="5852172" cy="4389129"/>
          </a:xfrm>
          <a:prstGeom prst="rect">
            <a:avLst/>
          </a:prstGeom>
        </p:spPr>
      </p:pic>
      <p:pic>
        <p:nvPicPr>
          <p:cNvPr id="24" name="Grafik 23" descr="Ein Bild, das Reihe, Diagramm, Screenshot enthält.&#10;&#10;Automatisch generierte Beschreibung">
            <a:extLst>
              <a:ext uri="{FF2B5EF4-FFF2-40B4-BE49-F238E27FC236}">
                <a16:creationId xmlns:a16="http://schemas.microsoft.com/office/drawing/2014/main" id="{440A9A5B-9A5E-06BD-3F8F-054C3E711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4" y="1234435"/>
            <a:ext cx="5852172" cy="4389129"/>
          </a:xfrm>
          <a:prstGeom prst="rect">
            <a:avLst/>
          </a:prstGeom>
        </p:spPr>
      </p:pic>
      <p:pic>
        <p:nvPicPr>
          <p:cNvPr id="26" name="Grafik 25" descr="Ein Bild, das Reihe, Diagramm, Screenshot enthält.&#10;&#10;Automatisch generierte Beschreibung">
            <a:extLst>
              <a:ext uri="{FF2B5EF4-FFF2-40B4-BE49-F238E27FC236}">
                <a16:creationId xmlns:a16="http://schemas.microsoft.com/office/drawing/2014/main" id="{BFDEC2F3-5686-1343-5F12-3216D7765A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4" y="1234435"/>
            <a:ext cx="5852172" cy="4389129"/>
          </a:xfrm>
          <a:prstGeom prst="rect">
            <a:avLst/>
          </a:prstGeom>
        </p:spPr>
      </p:pic>
      <p:pic>
        <p:nvPicPr>
          <p:cNvPr id="28" name="Grafik 27" descr="Ein Bild, das Reihe, Diagramm enthält.&#10;&#10;Automatisch generierte Beschreibung">
            <a:extLst>
              <a:ext uri="{FF2B5EF4-FFF2-40B4-BE49-F238E27FC236}">
                <a16:creationId xmlns:a16="http://schemas.microsoft.com/office/drawing/2014/main" id="{144ACC03-5B76-BDC8-92D5-C6032E1877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4" y="1234435"/>
            <a:ext cx="5852172" cy="4389129"/>
          </a:xfrm>
          <a:prstGeom prst="rect">
            <a:avLst/>
          </a:prstGeom>
        </p:spPr>
      </p:pic>
      <p:pic>
        <p:nvPicPr>
          <p:cNvPr id="30" name="Grafik 29" descr="Ein Bild, das Reihe, Diagramm enthält.&#10;&#10;Automatisch generierte Beschreibung">
            <a:extLst>
              <a:ext uri="{FF2B5EF4-FFF2-40B4-BE49-F238E27FC236}">
                <a16:creationId xmlns:a16="http://schemas.microsoft.com/office/drawing/2014/main" id="{5B22A5D7-52A1-F1E6-FCC4-029B509E2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4" y="1234435"/>
            <a:ext cx="5852172" cy="4389129"/>
          </a:xfrm>
          <a:prstGeom prst="rect">
            <a:avLst/>
          </a:prstGeom>
        </p:spPr>
      </p:pic>
      <p:sp>
        <p:nvSpPr>
          <p:cNvPr id="32" name="Datumsplatzhalter 31">
            <a:extLst>
              <a:ext uri="{FF2B5EF4-FFF2-40B4-BE49-F238E27FC236}">
                <a16:creationId xmlns:a16="http://schemas.microsoft.com/office/drawing/2014/main" id="{9B6C4F92-CC30-21A1-7774-2A71C95F1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A30-D4BC-4A69-9DE8-8DB70D2E6BD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B1868BCD-EE8C-3D17-419A-D1A4E26D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9" name="Grafik 48" descr="Ein Bild, das Reihe, Diagramm enthält.&#10;&#10;Automatisch generierte Beschreibung">
            <a:extLst>
              <a:ext uri="{FF2B5EF4-FFF2-40B4-BE49-F238E27FC236}">
                <a16:creationId xmlns:a16="http://schemas.microsoft.com/office/drawing/2014/main" id="{1B5884B5-9388-EA25-CCC8-030F54C2CD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4" y="1234435"/>
            <a:ext cx="5852172" cy="4389129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C8D8263C-A7DD-49FF-A01D-3CD315DFFB8D}"/>
              </a:ext>
            </a:extLst>
          </p:cNvPr>
          <p:cNvSpPr txBox="1"/>
          <p:nvPr/>
        </p:nvSpPr>
        <p:spPr>
          <a:xfrm>
            <a:off x="5010912" y="2834258"/>
            <a:ext cx="3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62F3B9F9-04C0-B8F2-A5DF-91654C34A6AE}"/>
              </a:ext>
            </a:extLst>
          </p:cNvPr>
          <p:cNvSpPr txBox="1"/>
          <p:nvPr/>
        </p:nvSpPr>
        <p:spPr>
          <a:xfrm>
            <a:off x="5711952" y="3717178"/>
            <a:ext cx="3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A0115771-C24C-967D-7A76-AD53C137602A}"/>
              </a:ext>
            </a:extLst>
          </p:cNvPr>
          <p:cNvSpPr txBox="1"/>
          <p:nvPr/>
        </p:nvSpPr>
        <p:spPr>
          <a:xfrm>
            <a:off x="4818888" y="4134219"/>
            <a:ext cx="3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5C309DA8-888B-63AB-399C-CE09289774F8}"/>
              </a:ext>
            </a:extLst>
          </p:cNvPr>
          <p:cNvSpPr txBox="1"/>
          <p:nvPr/>
        </p:nvSpPr>
        <p:spPr>
          <a:xfrm>
            <a:off x="7815072" y="4503551"/>
            <a:ext cx="3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5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8702F90B-F968-5FD1-D069-2BBCAC5AEA59}"/>
              </a:ext>
            </a:extLst>
          </p:cNvPr>
          <p:cNvSpPr txBox="1"/>
          <p:nvPr/>
        </p:nvSpPr>
        <p:spPr>
          <a:xfrm>
            <a:off x="6934203" y="4712994"/>
            <a:ext cx="3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5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541F5E4F-0B89-B76E-4315-23B27A570E49}"/>
              </a:ext>
            </a:extLst>
          </p:cNvPr>
          <p:cNvSpPr txBox="1"/>
          <p:nvPr/>
        </p:nvSpPr>
        <p:spPr>
          <a:xfrm>
            <a:off x="7431024" y="3586099"/>
            <a:ext cx="3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</a:t>
            </a:r>
          </a:p>
        </p:txBody>
      </p: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3521C86A-BDA3-94C0-306B-AEBAFD061B84}"/>
              </a:ext>
            </a:extLst>
          </p:cNvPr>
          <p:cNvCxnSpPr>
            <a:cxnSpLocks/>
          </p:cNvCxnSpPr>
          <p:nvPr/>
        </p:nvCxnSpPr>
        <p:spPr>
          <a:xfrm flipV="1">
            <a:off x="4434840" y="1776796"/>
            <a:ext cx="0" cy="33712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5B180AF2-3580-CEE1-D9B6-ACC534FF2AB1}"/>
              </a:ext>
            </a:extLst>
          </p:cNvPr>
          <p:cNvCxnSpPr>
            <a:cxnSpLocks/>
          </p:cNvCxnSpPr>
          <p:nvPr/>
        </p:nvCxnSpPr>
        <p:spPr>
          <a:xfrm flipV="1">
            <a:off x="7919471" y="1776796"/>
            <a:ext cx="0" cy="33712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0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3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Berechnung des Integrals:</a:t>
                </a:r>
              </a:p>
              <a:p>
                <a:endParaRPr lang="de-DE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Anzahl Punkte innerhalb der Funktion p und deren Verteilung über/unter der x-Achse</a:t>
                </a:r>
              </a:p>
              <a:p>
                <a:pPr marL="571500" indent="-571500">
                  <a:buFont typeface="Arial" panose="020B0604020202020204" pitchFamily="34" charset="0"/>
                  <a:buChar char="•"/>
                </a:pPr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Anzahl Punkte gesamt g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sym typeface="Wingdings" panose="05000000000000000000" pitchFamily="2" charset="2"/>
                  </a:rPr>
                  <a:t>Integral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ü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𝑏𝑒𝑟</m:t>
                                </m:r>
                              </m:sub>
                            </m:sSub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𝑢𝑛𝑡𝑒𝑟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𝑔</m:t>
                            </m:r>
                          </m:den>
                        </m:f>
                      </m:e>
                    </m:d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𝐼𝑛𝑡𝑒𝑔𝑟𝑎𝑙𝑏𝑟𝑒𝑖𝑡𝑒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𝐻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ö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h𝑒</m:t>
                    </m:r>
                  </m:oMath>
                </a14:m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4718086"/>
              </a:xfrm>
              <a:prstGeom prst="rect">
                <a:avLst/>
              </a:prstGeom>
              <a:blipFill>
                <a:blip r:embed="rId2"/>
                <a:stretch>
                  <a:fillRect l="-2502" t="-27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1CBE79-9E0A-D389-4C1A-8817768D1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C432-743E-44ED-9125-EC5887DD2E7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EDD894-FEEA-599D-414E-399CEC1C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0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4749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Berechnung des Integrals: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sym typeface="Wingdings" panose="05000000000000000000" pitchFamily="2" charset="2"/>
                  </a:rPr>
                  <a:t>Integral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ü</m:t>
                                </m:r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𝑏𝑒𝑟</m:t>
                                </m:r>
                              </m:sub>
                            </m:sSub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de-DE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𝑢𝑛𝑡𝑒𝑟</m:t>
                                </m:r>
                              </m:sub>
                            </m:sSub>
                          </m:num>
                          <m:den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𝑔</m:t>
                            </m:r>
                          </m:den>
                        </m:f>
                      </m:e>
                    </m:d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𝐼𝑛𝑡𝑒𝑔𝑟𝑎𝑙𝑏𝑟𝑒𝑖𝑡𝑒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∗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𝐻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ö</m:t>
                    </m:r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h𝑒</m:t>
                    </m:r>
                  </m:oMath>
                </a14:m>
                <a:endParaRPr lang="de-DE" sz="3200" b="0" dirty="0">
                  <a:solidFill>
                    <a:schemeClr val="bg1"/>
                  </a:solidFill>
                  <a:latin typeface="Rockwell" panose="02060603020205020403" pitchFamily="18" charset="0"/>
                  <a:sym typeface="Wingdings" panose="05000000000000000000" pitchFamily="2" charset="2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Integral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1−0</m:t>
                            </m:r>
                          </m:num>
                          <m:den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∗5 ∗</m:t>
                    </m:r>
                    <m:d>
                      <m:d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25−</m:t>
                        </m:r>
                        <m:d>
                          <m:dPr>
                            <m:ctrlP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32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</m:e>
                    </m:d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DE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de-DE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∗150=25</m:t>
                    </m:r>
                  </m:oMath>
                </a14:m>
                <a:endParaRPr lang="de-DE" sz="32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endParaRPr lang="de-DE" sz="3200" dirty="0">
                  <a:solidFill>
                    <a:schemeClr val="bg1"/>
                  </a:solidFill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Tatsächliches Integral: 21,6667</a:t>
                </a:r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4749634"/>
              </a:xfrm>
              <a:prstGeom prst="rect">
                <a:avLst/>
              </a:prstGeom>
              <a:blipFill>
                <a:blip r:embed="rId2"/>
                <a:stretch>
                  <a:fillRect l="-2502" t="-2696" b="-30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1CBE79-9E0A-D389-4C1A-8817768D1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C432-743E-44ED-9125-EC5887DD2E7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EDD894-FEEA-599D-414E-399CEC1C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4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/>
              <p:nvPr/>
            </p:nvSpPr>
            <p:spPr>
              <a:xfrm>
                <a:off x="1792224" y="429768"/>
                <a:ext cx="9746080" cy="4522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4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Lösung des Problems:</a:t>
                </a:r>
              </a:p>
              <a:p>
                <a:endParaRPr lang="de-DE" sz="44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Biome" panose="020B0502040204020203" pitchFamily="34" charset="0"/>
                            </a:rPr>
                          </m:ctrlPr>
                        </m:sSupPr>
                        <m:e>
                          <m:r>
                            <a:rPr lang="de-DE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Biome" panose="020B0502040204020203" pitchFamily="34" charset="0"/>
                            </a:rPr>
                            <m:t>𝑒</m:t>
                          </m:r>
                        </m:e>
                        <m:sup>
                          <m:r>
                            <a:rPr lang="de-DE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Biome" panose="020B0502040204020203" pitchFamily="34" charset="0"/>
                            </a:rPr>
                            <m:t>𝑥</m:t>
                          </m:r>
                        </m:sup>
                      </m:sSup>
                      <m:r>
                        <a:rPr lang="de-DE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Biome" panose="020B0502040204020203" pitchFamily="34" charset="0"/>
                        </a:rPr>
                        <m:t>∗</m:t>
                      </m:r>
                      <m:func>
                        <m:funcPr>
                          <m:ctrlPr>
                            <a:rPr lang="de-DE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Biome" panose="020B0502040204020203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sz="32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Biome" panose="020B0502040204020203" pitchFamily="34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de-DE" sz="32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Biome" panose="020B0502040204020203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Biome" panose="020B0502040204020203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DE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Biome" panose="020B0502040204020203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de-DE" sz="3200" b="0" i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Biome" panose="020B0502040204020203" pitchFamily="34" charset="0"/>
                                    </a:rPr>
                                    <m:t>sin</m:t>
                                  </m:r>
                                  <m:r>
                                    <a:rPr lang="de-DE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Biome" panose="020B0502040204020203" pitchFamily="34" charset="0"/>
                                    </a:rPr>
                                    <m:t>⁡(</m:t>
                                  </m:r>
                                  <m:r>
                                    <a:rPr lang="de-DE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Biome" panose="020B0502040204020203" pitchFamily="34" charset="0"/>
                                    </a:rPr>
                                    <m:t>𝑥</m:t>
                                  </m:r>
                                  <m:r>
                                    <a:rPr lang="de-DE" sz="32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cs typeface="Biome" panose="020B0502040204020203" pitchFamily="34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</a:rPr>
                  <a:t>Mit der Monte-Carlo Integration erhalten wir…</a:t>
                </a:r>
              </a:p>
              <a:p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  <a:p>
                <a:r>
                  <a:rPr lang="de-DE" sz="3200" dirty="0">
                    <a:solidFill>
                      <a:schemeClr val="bg1"/>
                    </a:solidFill>
                    <a:latin typeface="Rockwell" panose="02060603020205020403" pitchFamily="18" charset="0"/>
                    <a:sym typeface="Wingdings" panose="05000000000000000000" pitchFamily="2" charset="2"/>
                  </a:rPr>
                  <a:t></a:t>
                </a:r>
                <a:r>
                  <a:rPr lang="de-DE" sz="3200" dirty="0" err="1">
                    <a:solidFill>
                      <a:schemeClr val="bg1"/>
                    </a:solidFill>
                    <a:latin typeface="Rockwell" panose="02060603020205020403" pitchFamily="18" charset="0"/>
                    <a:sym typeface="Wingdings" panose="05000000000000000000" pitchFamily="2" charset="2"/>
                  </a:rPr>
                  <a:t>Jupyter</a:t>
                </a:r>
                <a:endParaRPr lang="de-DE" sz="32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65ABDE1F-2306-6CA3-4397-841D7BECE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24" y="429768"/>
                <a:ext cx="9746080" cy="4522841"/>
              </a:xfrm>
              <a:prstGeom prst="rect">
                <a:avLst/>
              </a:prstGeom>
              <a:blipFill>
                <a:blip r:embed="rId2"/>
                <a:stretch>
                  <a:fillRect l="-2502" t="-2834" b="-337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7B7D5C-0413-F09D-B4D1-703A4AE3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C7B57-8267-49EB-ADE7-FE90B7E22BD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576BE6-8BA0-4B30-FC09-F2C2A6C0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441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Vorteile: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Alle Funktionen integrierbar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Approximation recht schnell genau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3CA9F88-913C-7939-AD33-5E2C9B2D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4577-7634-4735-BAFE-4E82CACB165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2F27AA-D524-7259-E66B-66A0EC56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028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Nachteile: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Nur Approximation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Steigende Genauigkeit ist Performance abhängig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Konvergiert sehr langsam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Benötigt gute, unabhängige Zufallszahlen</a:t>
            </a:r>
          </a:p>
          <a:p>
            <a:endParaRPr lang="de-DE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7B7D5C-0413-F09D-B4D1-703A4AE3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C7B57-8267-49EB-ADE7-FE90B7E22BD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576BE6-8BA0-4B30-FC09-F2C2A6C0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0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Programmiersprachen im Vergleich: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de-DE" sz="3600" dirty="0">
                <a:solidFill>
                  <a:schemeClr val="bg1"/>
                </a:solidFill>
                <a:latin typeface="Rockwell" panose="02060603020205020403" pitchFamily="18" charset="0"/>
              </a:rPr>
              <a:t>Im Test: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C++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Java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Kotlin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Matlab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Python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Rust</a:t>
            </a:r>
          </a:p>
          <a:p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7B7D5C-0413-F09D-B4D1-703A4AE3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C7B57-8267-49EB-ADE7-FE90B7E22BD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576BE6-8BA0-4B30-FC09-F2C2A6C0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842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Programmiersprachen im Vergleich: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de-DE" sz="3600" dirty="0">
                <a:solidFill>
                  <a:schemeClr val="bg1"/>
                </a:solidFill>
                <a:latin typeface="Rockwell" panose="02060603020205020403" pitchFamily="18" charset="0"/>
              </a:rPr>
              <a:t>100.000.000 Punkte mit einem Thread:</a:t>
            </a:r>
          </a:p>
          <a:p>
            <a:endParaRPr lang="de-DE" sz="1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Rust  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3.974s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Kotlin</a:t>
            </a: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4.27s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Java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6.02s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C++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14.56s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Python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81.01s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Matlab</a:t>
            </a: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228.38s 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</a:t>
            </a: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	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7B7D5C-0413-F09D-B4D1-703A4AE3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C7B57-8267-49EB-ADE7-FE90B7E22BD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576BE6-8BA0-4B30-FC09-F2C2A6C0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C75F7A0-5E5C-6CC5-1B27-2579755982CD}"/>
              </a:ext>
            </a:extLst>
          </p:cNvPr>
          <p:cNvSpPr txBox="1"/>
          <p:nvPr/>
        </p:nvSpPr>
        <p:spPr>
          <a:xfrm>
            <a:off x="9286065" y="5181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CPU: Intel i7 13700K</a:t>
            </a:r>
          </a:p>
        </p:txBody>
      </p:sp>
    </p:spTree>
    <p:extLst>
      <p:ext uri="{BB962C8B-B14F-4D97-AF65-F5344CB8AC3E}">
        <p14:creationId xmlns:p14="http://schemas.microsoft.com/office/powerpoint/2010/main" val="854394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03F41AC-F690-4E67-BC22-50049D14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BBCA1-89BA-4CF6-9CE0-7E8BEB04C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1"/>
              </a:gs>
              <a:gs pos="100000">
                <a:schemeClr val="accent2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71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65D8A2-EC69-49A4-8897-4C4FE08B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3696" y="1606411"/>
            <a:ext cx="465456" cy="581432"/>
            <a:chOff x="653696" y="1606411"/>
            <a:chExt cx="465456" cy="581432"/>
          </a:xfrm>
          <a:solidFill>
            <a:srgbClr val="FFFFFF"/>
          </a:solidFill>
        </p:grpSpPr>
        <p:sp>
          <p:nvSpPr>
            <p:cNvPr id="16" name="Graphic 13">
              <a:extLst>
                <a:ext uri="{FF2B5EF4-FFF2-40B4-BE49-F238E27FC236}">
                  <a16:creationId xmlns:a16="http://schemas.microsoft.com/office/drawing/2014/main" id="{C5CB530E-515E-412C-9DF1-5F8FFBD6F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9236" y="1606411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712D4376-A578-4FF1-94FC-245E7A6A4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014" y="1835705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AEA7509D-F04F-40CB-A0B3-EEF16499C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3696" y="2060130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5ABDE1F-2306-6CA3-4397-841D7BECE705}"/>
              </a:ext>
            </a:extLst>
          </p:cNvPr>
          <p:cNvSpPr txBox="1"/>
          <p:nvPr/>
        </p:nvSpPr>
        <p:spPr>
          <a:xfrm>
            <a:off x="1792224" y="429768"/>
            <a:ext cx="97460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Rockwell" panose="02060603020205020403" pitchFamily="18" charset="0"/>
              </a:rPr>
              <a:t>Programmiersprachen im Vergleich:</a:t>
            </a:r>
          </a:p>
          <a:p>
            <a:endParaRPr lang="de-DE" sz="4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de-DE" sz="3600" dirty="0">
                <a:solidFill>
                  <a:schemeClr val="bg1"/>
                </a:solidFill>
                <a:latin typeface="Rockwell" panose="02060603020205020403" pitchFamily="18" charset="0"/>
              </a:rPr>
              <a:t>5.000.000.000 Punkte:</a:t>
            </a:r>
          </a:p>
          <a:p>
            <a:endParaRPr lang="de-DE" sz="1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Rust(20 Threads)	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16.05s 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Rust(Singlethread)  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199.27s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Kotlin</a:t>
            </a: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			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213.71s</a:t>
            </a:r>
            <a:endParaRPr lang="de-DE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Java					</a:t>
            </a:r>
            <a:r>
              <a:rPr lang="de-DE" sz="2800" dirty="0">
                <a:solidFill>
                  <a:schemeClr val="bg1"/>
                </a:solidFill>
                <a:latin typeface="Rockwell" panose="02060603020205020403" pitchFamily="18" charset="0"/>
              </a:rPr>
              <a:t>307.19s</a:t>
            </a:r>
            <a:r>
              <a:rPr lang="de-DE" sz="3200" dirty="0">
                <a:solidFill>
                  <a:schemeClr val="bg1"/>
                </a:solidFill>
                <a:latin typeface="Rockwell" panose="02060603020205020403" pitchFamily="18" charset="0"/>
              </a:rPr>
              <a:t>	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7B7D5C-0413-F09D-B4D1-703A4AE3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C7B57-8267-49EB-ADE7-FE90B7E22BD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576BE6-8BA0-4B30-FC09-F2C2A6C0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32B83AA-371B-4817-7CB1-10D418C45071}"/>
              </a:ext>
            </a:extLst>
          </p:cNvPr>
          <p:cNvSpPr txBox="1"/>
          <p:nvPr/>
        </p:nvSpPr>
        <p:spPr>
          <a:xfrm>
            <a:off x="9438465" y="5334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CPU: Intel i7 13700K</a:t>
            </a:r>
          </a:p>
        </p:txBody>
      </p:sp>
    </p:spTree>
    <p:extLst>
      <p:ext uri="{BB962C8B-B14F-4D97-AF65-F5344CB8AC3E}">
        <p14:creationId xmlns:p14="http://schemas.microsoft.com/office/powerpoint/2010/main" val="845015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354</Words>
  <Application>Microsoft Office PowerPoint</Application>
  <PresentationFormat>Breitbild</PresentationFormat>
  <Paragraphs>133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Cambria Math</vt:lpstr>
      <vt:lpstr>Rockwell</vt:lpstr>
      <vt:lpstr>Office</vt:lpstr>
      <vt:lpstr>Monte Carlo Integration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Monte Carlo Integration</dc:title>
  <dc:creator>Liam Huppert</dc:creator>
  <cp:lastModifiedBy>Liam Huppert</cp:lastModifiedBy>
  <cp:revision>9</cp:revision>
  <dcterms:created xsi:type="dcterms:W3CDTF">2024-05-16T11:45:17Z</dcterms:created>
  <dcterms:modified xsi:type="dcterms:W3CDTF">2024-06-02T14:43:53Z</dcterms:modified>
</cp:coreProperties>
</file>