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18"/>
  </p:notesMasterIdLst>
  <p:sldIdLst>
    <p:sldId id="256" r:id="rId2"/>
    <p:sldId id="259" r:id="rId3"/>
    <p:sldId id="262" r:id="rId4"/>
    <p:sldId id="263" r:id="rId5"/>
    <p:sldId id="264" r:id="rId6"/>
    <p:sldId id="265" r:id="rId7"/>
    <p:sldId id="258" r:id="rId8"/>
    <p:sldId id="266" r:id="rId9"/>
    <p:sldId id="274" r:id="rId10"/>
    <p:sldId id="267" r:id="rId11"/>
    <p:sldId id="269" r:id="rId12"/>
    <p:sldId id="270" r:id="rId13"/>
    <p:sldId id="260" r:id="rId14"/>
    <p:sldId id="261" r:id="rId15"/>
    <p:sldId id="272" r:id="rId16"/>
    <p:sldId id="273"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53632" autoAdjust="0"/>
  </p:normalViewPr>
  <p:slideViewPr>
    <p:cSldViewPr snapToGrid="0">
      <p:cViewPr varScale="1">
        <p:scale>
          <a:sx n="111" d="100"/>
          <a:sy n="111" d="100"/>
        </p:scale>
        <p:origin x="594"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06E935-9E78-4E89-A3FE-FCDFA7D4FCDC}" type="datetimeFigureOut">
              <a:rPr lang="de-DE" smtClean="0"/>
              <a:t>04.06.2024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00A88-C8E0-45BD-98F1-39BB06A06C94}" type="slidenum">
              <a:rPr lang="de-DE" smtClean="0"/>
              <a:t>‹Nr.›</a:t>
            </a:fld>
            <a:endParaRPr lang="de-DE"/>
          </a:p>
        </p:txBody>
      </p:sp>
    </p:spTree>
    <p:extLst>
      <p:ext uri="{BB962C8B-B14F-4D97-AF65-F5344CB8AC3E}">
        <p14:creationId xmlns:p14="http://schemas.microsoft.com/office/powerpoint/2010/main" val="4148149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DA00A88-C8E0-45BD-98F1-39BB06A06C94}" type="slidenum">
              <a:rPr lang="de-DE" smtClean="0"/>
              <a:t>1</a:t>
            </a:fld>
            <a:endParaRPr lang="de-DE"/>
          </a:p>
        </p:txBody>
      </p:sp>
    </p:spTree>
    <p:extLst>
      <p:ext uri="{BB962C8B-B14F-4D97-AF65-F5344CB8AC3E}">
        <p14:creationId xmlns:p14="http://schemas.microsoft.com/office/powerpoint/2010/main" val="998673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DA00A88-C8E0-45BD-98F1-39BB06A06C94}" type="slidenum">
              <a:rPr lang="de-DE" smtClean="0"/>
              <a:t>2</a:t>
            </a:fld>
            <a:endParaRPr lang="de-DE"/>
          </a:p>
        </p:txBody>
      </p:sp>
    </p:spTree>
    <p:extLst>
      <p:ext uri="{BB962C8B-B14F-4D97-AF65-F5344CB8AC3E}">
        <p14:creationId xmlns:p14="http://schemas.microsoft.com/office/powerpoint/2010/main" val="2442299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FAF1C-B5BE-B340-5FF8-EE0A9ED4EC7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62AA85E-17C8-7E42-FCA8-DC0B32019A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D70DC8C-F4C2-3F1B-70D7-3EB89FA4FB8A}"/>
              </a:ext>
            </a:extLst>
          </p:cNvPr>
          <p:cNvSpPr>
            <a:spLocks noGrp="1"/>
          </p:cNvSpPr>
          <p:nvPr>
            <p:ph type="dt" sz="half" idx="10"/>
          </p:nvPr>
        </p:nvSpPr>
        <p:spPr/>
        <p:txBody>
          <a:bodyPr/>
          <a:lstStyle/>
          <a:p>
            <a:fld id="{7D42C6BE-982D-49BE-846A-AE4A6768C3FA}" type="datetime1">
              <a:rPr lang="en-US" smtClean="0"/>
              <a:t>6/4/2024</a:t>
            </a:fld>
            <a:endParaRPr lang="en-US" dirty="0"/>
          </a:p>
        </p:txBody>
      </p:sp>
      <p:sp>
        <p:nvSpPr>
          <p:cNvPr id="5" name="Fußzeilenplatzhalter 4">
            <a:extLst>
              <a:ext uri="{FF2B5EF4-FFF2-40B4-BE49-F238E27FC236}">
                <a16:creationId xmlns:a16="http://schemas.microsoft.com/office/drawing/2014/main" id="{B3F840EC-D916-5126-ACD2-D7D16C0C4189}"/>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2C704F05-9A2B-C611-1F81-C99615ED348B}"/>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4158342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CF7C51-8E61-A381-EFCD-657CD7F5066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A16B013-D99F-7DFA-B2BB-DBE9EBF1244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4929A3C-B692-8233-BC73-9F009953AEB3}"/>
              </a:ext>
            </a:extLst>
          </p:cNvPr>
          <p:cNvSpPr>
            <a:spLocks noGrp="1"/>
          </p:cNvSpPr>
          <p:nvPr>
            <p:ph type="dt" sz="half" idx="10"/>
          </p:nvPr>
        </p:nvSpPr>
        <p:spPr/>
        <p:txBody>
          <a:bodyPr/>
          <a:lstStyle/>
          <a:p>
            <a:fld id="{D3FD918E-E395-4EF9-8CCB-0014EC7D8D0D}" type="datetime1">
              <a:rPr lang="en-US" smtClean="0"/>
              <a:t>6/4/2024</a:t>
            </a:fld>
            <a:endParaRPr lang="en-US" dirty="0"/>
          </a:p>
        </p:txBody>
      </p:sp>
      <p:sp>
        <p:nvSpPr>
          <p:cNvPr id="5" name="Fußzeilenplatzhalter 4">
            <a:extLst>
              <a:ext uri="{FF2B5EF4-FFF2-40B4-BE49-F238E27FC236}">
                <a16:creationId xmlns:a16="http://schemas.microsoft.com/office/drawing/2014/main" id="{6455D2AA-2EB1-357A-0A21-47FD0B886F75}"/>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FD107B14-617B-5031-DCA5-FCB831F6DCF5}"/>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652443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B6B918-652D-DDCE-BD05-C9635D9251E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0810A84-EDE8-593F-3EB6-E98286C3CA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A417F29-D7AA-C5A3-9BF1-4FEC0BFCD0AF}"/>
              </a:ext>
            </a:extLst>
          </p:cNvPr>
          <p:cNvSpPr>
            <a:spLocks noGrp="1"/>
          </p:cNvSpPr>
          <p:nvPr>
            <p:ph type="dt" sz="half" idx="10"/>
          </p:nvPr>
        </p:nvSpPr>
        <p:spPr/>
        <p:txBody>
          <a:bodyPr/>
          <a:lstStyle/>
          <a:p>
            <a:fld id="{A8D796B6-A52C-45C9-8097-BFD44AB79B71}" type="datetime1">
              <a:rPr lang="en-US" smtClean="0"/>
              <a:t>6/4/2024</a:t>
            </a:fld>
            <a:endParaRPr lang="en-US" dirty="0"/>
          </a:p>
        </p:txBody>
      </p:sp>
      <p:sp>
        <p:nvSpPr>
          <p:cNvPr id="5" name="Fußzeilenplatzhalter 4">
            <a:extLst>
              <a:ext uri="{FF2B5EF4-FFF2-40B4-BE49-F238E27FC236}">
                <a16:creationId xmlns:a16="http://schemas.microsoft.com/office/drawing/2014/main" id="{5F6F4ED2-703B-5234-7C5B-0F4E3637E5B3}"/>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0B6B202E-3921-A4F4-73E3-44CE483AEC12}"/>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6389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4767B6-5687-8BED-4C8B-11BDA8D2C2B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2AFF6DA-E5C6-D770-617C-0CB27287C57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E1D0641-A3AB-705C-1150-5F44D8DD1C7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C1CDDD0-8A93-D6DF-B6E4-AF4D0E459B26}"/>
              </a:ext>
            </a:extLst>
          </p:cNvPr>
          <p:cNvSpPr>
            <a:spLocks noGrp="1"/>
          </p:cNvSpPr>
          <p:nvPr>
            <p:ph type="dt" sz="half" idx="10"/>
          </p:nvPr>
        </p:nvSpPr>
        <p:spPr/>
        <p:txBody>
          <a:bodyPr/>
          <a:lstStyle/>
          <a:p>
            <a:fld id="{96DD9D28-200F-4DD8-8413-C4A2A6255C0F}" type="datetime1">
              <a:rPr lang="en-US" smtClean="0"/>
              <a:t>6/4/2024</a:t>
            </a:fld>
            <a:endParaRPr lang="en-US" dirty="0"/>
          </a:p>
        </p:txBody>
      </p:sp>
      <p:sp>
        <p:nvSpPr>
          <p:cNvPr id="6" name="Fußzeilenplatzhalter 5">
            <a:extLst>
              <a:ext uri="{FF2B5EF4-FFF2-40B4-BE49-F238E27FC236}">
                <a16:creationId xmlns:a16="http://schemas.microsoft.com/office/drawing/2014/main" id="{EC89DDEB-46EC-CAC2-E063-669546BBC50C}"/>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BCE7CA52-D758-1539-F287-182A21A7B3E6}"/>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0451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75A34-3A42-D21F-250F-81A31C1FD35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D46CA21-ECF3-AA92-2359-3BEEE2FD1F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D9B6BBF5-55DC-92C2-F4CC-2C17F4B05E7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8B3E3DF-3896-0D8D-46C8-AAC98F60D1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5D8836C-6558-BB96-055F-9259C570B1E2}"/>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D5774D6-0542-E179-1148-9A5FC310A437}"/>
              </a:ext>
            </a:extLst>
          </p:cNvPr>
          <p:cNvSpPr>
            <a:spLocks noGrp="1"/>
          </p:cNvSpPr>
          <p:nvPr>
            <p:ph type="dt" sz="half" idx="10"/>
          </p:nvPr>
        </p:nvSpPr>
        <p:spPr/>
        <p:txBody>
          <a:bodyPr/>
          <a:lstStyle/>
          <a:p>
            <a:fld id="{2353F685-4546-4D42-9832-C277E3C6EC22}" type="datetime1">
              <a:rPr lang="en-US" smtClean="0"/>
              <a:t>6/4/2024</a:t>
            </a:fld>
            <a:endParaRPr lang="en-US" dirty="0"/>
          </a:p>
        </p:txBody>
      </p:sp>
      <p:sp>
        <p:nvSpPr>
          <p:cNvPr id="8" name="Fußzeilenplatzhalter 7">
            <a:extLst>
              <a:ext uri="{FF2B5EF4-FFF2-40B4-BE49-F238E27FC236}">
                <a16:creationId xmlns:a16="http://schemas.microsoft.com/office/drawing/2014/main" id="{10DC45C2-81E4-664D-F758-FA53906D9A95}"/>
              </a:ext>
            </a:extLst>
          </p:cNvPr>
          <p:cNvSpPr>
            <a:spLocks noGrp="1"/>
          </p:cNvSpPr>
          <p:nvPr>
            <p:ph type="ftr" sz="quarter" idx="11"/>
          </p:nvPr>
        </p:nvSpPr>
        <p:spPr/>
        <p:txBody>
          <a:bodyPr/>
          <a:lstStyle/>
          <a:p>
            <a:endParaRPr lang="en-US" dirty="0"/>
          </a:p>
        </p:txBody>
      </p:sp>
      <p:sp>
        <p:nvSpPr>
          <p:cNvPr id="9" name="Foliennummernplatzhalter 8">
            <a:extLst>
              <a:ext uri="{FF2B5EF4-FFF2-40B4-BE49-F238E27FC236}">
                <a16:creationId xmlns:a16="http://schemas.microsoft.com/office/drawing/2014/main" id="{FC3EDC1C-74A0-1C52-E3EB-25F7A74D377C}"/>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8209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BD6B2-ED55-8732-41DF-CA05E9DBD85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64F88F1-CDE8-78CD-4B44-B6FC413C984A}"/>
              </a:ext>
            </a:extLst>
          </p:cNvPr>
          <p:cNvSpPr>
            <a:spLocks noGrp="1"/>
          </p:cNvSpPr>
          <p:nvPr>
            <p:ph type="dt" sz="half" idx="10"/>
          </p:nvPr>
        </p:nvSpPr>
        <p:spPr/>
        <p:txBody>
          <a:bodyPr/>
          <a:lstStyle/>
          <a:p>
            <a:fld id="{CEEF89E8-DBF1-462E-8181-DCCAFB324399}" type="datetime1">
              <a:rPr lang="en-US" smtClean="0"/>
              <a:t>6/4/2024</a:t>
            </a:fld>
            <a:endParaRPr lang="en-US" dirty="0"/>
          </a:p>
        </p:txBody>
      </p:sp>
      <p:sp>
        <p:nvSpPr>
          <p:cNvPr id="4" name="Fußzeilenplatzhalter 3">
            <a:extLst>
              <a:ext uri="{FF2B5EF4-FFF2-40B4-BE49-F238E27FC236}">
                <a16:creationId xmlns:a16="http://schemas.microsoft.com/office/drawing/2014/main" id="{CFF8DF0A-5A93-66CE-B89B-9ABD3014656F}"/>
              </a:ext>
            </a:extLst>
          </p:cNvPr>
          <p:cNvSpPr>
            <a:spLocks noGrp="1"/>
          </p:cNvSpPr>
          <p:nvPr>
            <p:ph type="ftr" sz="quarter" idx="11"/>
          </p:nvPr>
        </p:nvSpPr>
        <p:spPr/>
        <p:txBody>
          <a:bodyPr/>
          <a:lstStyle/>
          <a:p>
            <a:endParaRPr lang="en-US" dirty="0"/>
          </a:p>
        </p:txBody>
      </p:sp>
      <p:sp>
        <p:nvSpPr>
          <p:cNvPr id="5" name="Foliennummernplatzhalter 4">
            <a:extLst>
              <a:ext uri="{FF2B5EF4-FFF2-40B4-BE49-F238E27FC236}">
                <a16:creationId xmlns:a16="http://schemas.microsoft.com/office/drawing/2014/main" id="{1E1B5694-3F88-91D1-E2D2-6375D75DAFD9}"/>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585168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3D2B6E6-ABD7-6FBC-3B97-24B84FE6A396}"/>
              </a:ext>
            </a:extLst>
          </p:cNvPr>
          <p:cNvSpPr>
            <a:spLocks noGrp="1"/>
          </p:cNvSpPr>
          <p:nvPr>
            <p:ph type="dt" sz="half" idx="10"/>
          </p:nvPr>
        </p:nvSpPr>
        <p:spPr/>
        <p:txBody>
          <a:bodyPr/>
          <a:lstStyle/>
          <a:p>
            <a:fld id="{44141A7C-A534-4292-B299-10ED7FB36129}" type="datetime1">
              <a:rPr lang="en-US" smtClean="0"/>
              <a:t>6/4/2024</a:t>
            </a:fld>
            <a:endParaRPr lang="en-US" dirty="0"/>
          </a:p>
        </p:txBody>
      </p:sp>
      <p:sp>
        <p:nvSpPr>
          <p:cNvPr id="3" name="Fußzeilenplatzhalter 2">
            <a:extLst>
              <a:ext uri="{FF2B5EF4-FFF2-40B4-BE49-F238E27FC236}">
                <a16:creationId xmlns:a16="http://schemas.microsoft.com/office/drawing/2014/main" id="{FA3A83E2-7B69-DC7D-04F5-B73F4C4813AA}"/>
              </a:ext>
            </a:extLst>
          </p:cNvPr>
          <p:cNvSpPr>
            <a:spLocks noGrp="1"/>
          </p:cNvSpPr>
          <p:nvPr>
            <p:ph type="ftr" sz="quarter" idx="11"/>
          </p:nvPr>
        </p:nvSpPr>
        <p:spPr/>
        <p:txBody>
          <a:bodyPr/>
          <a:lstStyle/>
          <a:p>
            <a:endParaRPr lang="en-US" dirty="0"/>
          </a:p>
        </p:txBody>
      </p:sp>
      <p:sp>
        <p:nvSpPr>
          <p:cNvPr id="4" name="Foliennummernplatzhalter 3">
            <a:extLst>
              <a:ext uri="{FF2B5EF4-FFF2-40B4-BE49-F238E27FC236}">
                <a16:creationId xmlns:a16="http://schemas.microsoft.com/office/drawing/2014/main" id="{5373DA57-762A-FC30-F18B-606FABB66D77}"/>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551674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EF52C1-3426-F4A6-F68D-A2BAD6DAA96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5B8BD67-05AA-679F-04C4-53781EE40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E386228-4F27-7595-18BB-AB66B7F90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8943F2A-A589-D030-A23E-47A24565C293}"/>
              </a:ext>
            </a:extLst>
          </p:cNvPr>
          <p:cNvSpPr>
            <a:spLocks noGrp="1"/>
          </p:cNvSpPr>
          <p:nvPr>
            <p:ph type="dt" sz="half" idx="10"/>
          </p:nvPr>
        </p:nvSpPr>
        <p:spPr/>
        <p:txBody>
          <a:bodyPr/>
          <a:lstStyle/>
          <a:p>
            <a:fld id="{EA8E5F90-8D4A-4347-93D1-118CAD318AC8}" type="datetime1">
              <a:rPr lang="en-US" smtClean="0"/>
              <a:t>6/4/2024</a:t>
            </a:fld>
            <a:endParaRPr lang="en-US" dirty="0"/>
          </a:p>
        </p:txBody>
      </p:sp>
      <p:sp>
        <p:nvSpPr>
          <p:cNvPr id="6" name="Fußzeilenplatzhalter 5">
            <a:extLst>
              <a:ext uri="{FF2B5EF4-FFF2-40B4-BE49-F238E27FC236}">
                <a16:creationId xmlns:a16="http://schemas.microsoft.com/office/drawing/2014/main" id="{FC7404CF-68AD-F191-CC0A-DD2E8C32601E}"/>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525C2F7B-D1E2-C3C6-08A5-A8A337874743}"/>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669941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7855DC-A80E-F537-C5D8-CCAB466AE72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8E1B70B-54BB-9734-F9C3-AC74EEC895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F368028-D172-5150-E625-F1D18567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0F05B4B-16B9-37C0-8134-774B98B1353F}"/>
              </a:ext>
            </a:extLst>
          </p:cNvPr>
          <p:cNvSpPr>
            <a:spLocks noGrp="1"/>
          </p:cNvSpPr>
          <p:nvPr>
            <p:ph type="dt" sz="half" idx="10"/>
          </p:nvPr>
        </p:nvSpPr>
        <p:spPr/>
        <p:txBody>
          <a:bodyPr/>
          <a:lstStyle/>
          <a:p>
            <a:fld id="{F31842B5-0053-46AD-90EB-B2EB604F8C24}" type="datetime1">
              <a:rPr lang="en-US" smtClean="0"/>
              <a:t>6/4/2024</a:t>
            </a:fld>
            <a:endParaRPr lang="en-US" dirty="0"/>
          </a:p>
        </p:txBody>
      </p:sp>
      <p:sp>
        <p:nvSpPr>
          <p:cNvPr id="6" name="Fußzeilenplatzhalter 5">
            <a:extLst>
              <a:ext uri="{FF2B5EF4-FFF2-40B4-BE49-F238E27FC236}">
                <a16:creationId xmlns:a16="http://schemas.microsoft.com/office/drawing/2014/main" id="{A4228DC8-419B-8883-C13B-2CCBEFD73966}"/>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BB3BA2EB-3F79-05D7-E948-D624E68798D4}"/>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922920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8FCB3-3956-BAFB-579E-413733CE2C0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AFB77BF-CF9B-C5D3-2D4E-09D651FED80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E69D323-EDC0-72D8-B6BE-043577941214}"/>
              </a:ext>
            </a:extLst>
          </p:cNvPr>
          <p:cNvSpPr>
            <a:spLocks noGrp="1"/>
          </p:cNvSpPr>
          <p:nvPr>
            <p:ph type="dt" sz="half" idx="10"/>
          </p:nvPr>
        </p:nvSpPr>
        <p:spPr/>
        <p:txBody>
          <a:bodyPr/>
          <a:lstStyle/>
          <a:p>
            <a:fld id="{68B8E2E1-5153-46C7-B033-6A04DB252BFA}" type="datetime1">
              <a:rPr lang="en-US" smtClean="0"/>
              <a:t>6/4/2024</a:t>
            </a:fld>
            <a:endParaRPr lang="en-US" dirty="0"/>
          </a:p>
        </p:txBody>
      </p:sp>
      <p:sp>
        <p:nvSpPr>
          <p:cNvPr id="5" name="Fußzeilenplatzhalter 4">
            <a:extLst>
              <a:ext uri="{FF2B5EF4-FFF2-40B4-BE49-F238E27FC236}">
                <a16:creationId xmlns:a16="http://schemas.microsoft.com/office/drawing/2014/main" id="{E4AEDFF7-E1BE-1886-0A28-067BE3B91CD4}"/>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02A5CDBB-ACC3-D191-AA36-3DBC9CF3D5A0}"/>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2490096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56E49D7-7598-B864-8CD6-35CEABF1A7E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38ABDDE-2DFD-16AB-D1A0-9A2167CC5BC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0A5865E-A666-83CF-FDB5-E048D2BFD6EE}"/>
              </a:ext>
            </a:extLst>
          </p:cNvPr>
          <p:cNvSpPr>
            <a:spLocks noGrp="1"/>
          </p:cNvSpPr>
          <p:nvPr>
            <p:ph type="dt" sz="half" idx="10"/>
          </p:nvPr>
        </p:nvSpPr>
        <p:spPr/>
        <p:txBody>
          <a:bodyPr/>
          <a:lstStyle/>
          <a:p>
            <a:fld id="{1CDC0E77-1D26-4234-A4E3-F42340F27596}" type="datetime1">
              <a:rPr lang="en-US" smtClean="0"/>
              <a:t>6/4/2024</a:t>
            </a:fld>
            <a:endParaRPr lang="en-US" dirty="0"/>
          </a:p>
        </p:txBody>
      </p:sp>
      <p:sp>
        <p:nvSpPr>
          <p:cNvPr id="5" name="Fußzeilenplatzhalter 4">
            <a:extLst>
              <a:ext uri="{FF2B5EF4-FFF2-40B4-BE49-F238E27FC236}">
                <a16:creationId xmlns:a16="http://schemas.microsoft.com/office/drawing/2014/main" id="{9B7F4414-51FB-9DC7-1093-346A28E1F0DE}"/>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C23F95AB-1CE7-AE81-6E9B-01CF94BA11AF}"/>
              </a:ext>
            </a:extLst>
          </p:cNvPr>
          <p:cNvSpPr>
            <a:spLocks noGrp="1"/>
          </p:cNvSpPr>
          <p:nvPr>
            <p:ph type="sldNum" sz="quarter" idx="12"/>
          </p:nvPr>
        </p:nvSpPr>
        <p:spPr/>
        <p:txBody>
          <a:body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139430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711C994-4511-ED7A-3756-D469BBD0A7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BA368D6-61A3-C664-8F66-3053701D1D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65D4B8A-8DEB-E7DA-6D6A-F55F212344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10914E-02CA-4651-9C96-FD8793FD47B8}" type="datetime1">
              <a:rPr lang="en-US" smtClean="0"/>
              <a:t>6/4/2024</a:t>
            </a:fld>
            <a:endParaRPr lang="en-US" dirty="0"/>
          </a:p>
        </p:txBody>
      </p:sp>
      <p:sp>
        <p:nvSpPr>
          <p:cNvPr id="5" name="Fußzeilenplatzhalter 4">
            <a:extLst>
              <a:ext uri="{FF2B5EF4-FFF2-40B4-BE49-F238E27FC236}">
                <a16:creationId xmlns:a16="http://schemas.microsoft.com/office/drawing/2014/main" id="{B8B3F9B9-BBDB-AFEE-F83C-AF150C2DB8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Foliennummernplatzhalter 5">
            <a:extLst>
              <a:ext uri="{FF2B5EF4-FFF2-40B4-BE49-F238E27FC236}">
                <a16:creationId xmlns:a16="http://schemas.microsoft.com/office/drawing/2014/main" id="{116C170F-9B55-C330-DA6E-FB41D1E8FF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46259B-8396-46CD-AD42-FDEDA89DA278}" type="slidenum">
              <a:rPr lang="en-US" smtClean="0"/>
              <a:pPr/>
              <a:t>‹Nr.›</a:t>
            </a:fld>
            <a:endParaRPr lang="en-US" dirty="0"/>
          </a:p>
        </p:txBody>
      </p:sp>
    </p:spTree>
    <p:extLst>
      <p:ext uri="{BB962C8B-B14F-4D97-AF65-F5344CB8AC3E}">
        <p14:creationId xmlns:p14="http://schemas.microsoft.com/office/powerpoint/2010/main" val="119304196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4" name="Picture 3">
            <a:extLst>
              <a:ext uri="{FF2B5EF4-FFF2-40B4-BE49-F238E27FC236}">
                <a16:creationId xmlns:a16="http://schemas.microsoft.com/office/drawing/2014/main" id="{60BE00BD-CD26-7FF8-01AF-937DD756FFBE}"/>
              </a:ext>
            </a:extLst>
          </p:cNvPr>
          <p:cNvPicPr>
            <a:picLocks noChangeAspect="1"/>
          </p:cNvPicPr>
          <p:nvPr/>
        </p:nvPicPr>
        <p:blipFill rotWithShape="1">
          <a:blip r:embed="rId3">
            <a:alphaModFix amt="40000"/>
          </a:blip>
          <a:srcRect r="13542"/>
          <a:stretch/>
        </p:blipFill>
        <p:spPr>
          <a:xfrm rot="16200000">
            <a:off x="6121584" y="787584"/>
            <a:ext cx="6851284" cy="5289548"/>
          </a:xfrm>
          <a:prstGeom prst="rect">
            <a:avLst/>
          </a:prstGeom>
          <a:effectLst>
            <a:softEdge rad="444500"/>
          </a:effectLst>
        </p:spPr>
      </p:pic>
      <p:sp>
        <p:nvSpPr>
          <p:cNvPr id="2" name="Titel 1">
            <a:extLst>
              <a:ext uri="{FF2B5EF4-FFF2-40B4-BE49-F238E27FC236}">
                <a16:creationId xmlns:a16="http://schemas.microsoft.com/office/drawing/2014/main" id="{42BF31BC-2E64-1FA6-7FC8-EEB1D1A612B5}"/>
              </a:ext>
            </a:extLst>
          </p:cNvPr>
          <p:cNvSpPr>
            <a:spLocks noGrp="1"/>
          </p:cNvSpPr>
          <p:nvPr>
            <p:ph type="ctrTitle"/>
          </p:nvPr>
        </p:nvSpPr>
        <p:spPr>
          <a:xfrm>
            <a:off x="1578042" y="590062"/>
            <a:ext cx="5883461" cy="2838938"/>
          </a:xfrm>
        </p:spPr>
        <p:txBody>
          <a:bodyPr>
            <a:normAutofit/>
          </a:bodyPr>
          <a:lstStyle/>
          <a:p>
            <a:pPr algn="l"/>
            <a:r>
              <a:rPr lang="de-DE" sz="7200" dirty="0">
                <a:solidFill>
                  <a:srgbClr val="FFFFFF"/>
                </a:solidFill>
                <a:latin typeface="Rockwell" panose="02060603020205020403" pitchFamily="18" charset="0"/>
              </a:rPr>
              <a:t>Monte Carlo Integration</a:t>
            </a: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879A9405-DF3F-64CF-E65D-9F300960D182}"/>
              </a:ext>
            </a:extLst>
          </p:cNvPr>
          <p:cNvSpPr txBox="1"/>
          <p:nvPr/>
        </p:nvSpPr>
        <p:spPr>
          <a:xfrm>
            <a:off x="1578043" y="4012346"/>
            <a:ext cx="3642026" cy="707886"/>
          </a:xfrm>
          <a:prstGeom prst="rect">
            <a:avLst/>
          </a:prstGeom>
          <a:noFill/>
        </p:spPr>
        <p:txBody>
          <a:bodyPr wrap="square" rtlCol="0">
            <a:spAutoFit/>
          </a:bodyPr>
          <a:lstStyle/>
          <a:p>
            <a:r>
              <a:rPr lang="de-DE" sz="2000" dirty="0">
                <a:solidFill>
                  <a:schemeClr val="bg1"/>
                </a:solidFill>
                <a:latin typeface="Rockwell" panose="02060603020205020403" pitchFamily="18" charset="0"/>
              </a:rPr>
              <a:t>Ein Vortrag von Liam Huppert und Timo Schneider</a:t>
            </a:r>
          </a:p>
        </p:txBody>
      </p:sp>
      <p:sp>
        <p:nvSpPr>
          <p:cNvPr id="3" name="Datumsplatzhalter 2">
            <a:extLst>
              <a:ext uri="{FF2B5EF4-FFF2-40B4-BE49-F238E27FC236}">
                <a16:creationId xmlns:a16="http://schemas.microsoft.com/office/drawing/2014/main" id="{F576806B-508E-75FF-A691-5F25C12A90BE}"/>
              </a:ext>
            </a:extLst>
          </p:cNvPr>
          <p:cNvSpPr>
            <a:spLocks noGrp="1"/>
          </p:cNvSpPr>
          <p:nvPr>
            <p:ph type="dt" sz="half" idx="10"/>
          </p:nvPr>
        </p:nvSpPr>
        <p:spPr/>
        <p:txBody>
          <a:bodyPr/>
          <a:lstStyle/>
          <a:p>
            <a:fld id="{9E0C9CB6-702E-49D7-A94E-4A670D7642CF}" type="datetime1">
              <a:rPr lang="en-US" smtClean="0"/>
              <a:t>6/4/2024</a:t>
            </a:fld>
            <a:endParaRPr lang="en-US" dirty="0"/>
          </a:p>
        </p:txBody>
      </p:sp>
      <p:sp>
        <p:nvSpPr>
          <p:cNvPr id="5" name="Foliennummernplatzhalter 4">
            <a:extLst>
              <a:ext uri="{FF2B5EF4-FFF2-40B4-BE49-F238E27FC236}">
                <a16:creationId xmlns:a16="http://schemas.microsoft.com/office/drawing/2014/main" id="{7C4DE97B-7773-C5AB-804D-C572AF46A21F}"/>
              </a:ext>
            </a:extLst>
          </p:cNvPr>
          <p:cNvSpPr>
            <a:spLocks noGrp="1"/>
          </p:cNvSpPr>
          <p:nvPr>
            <p:ph type="sldNum" sz="quarter" idx="12"/>
          </p:nvPr>
        </p:nvSpPr>
        <p:spPr/>
        <p:txBody>
          <a:bodyPr/>
          <a:lstStyle/>
          <a:p>
            <a:fld id="{0946259B-8396-46CD-AD42-FDEDA89DA278}" type="slidenum">
              <a:rPr lang="en-US" smtClean="0"/>
              <a:pPr/>
              <a:t>1</a:t>
            </a:fld>
            <a:endParaRPr lang="en-US" dirty="0"/>
          </a:p>
        </p:txBody>
      </p:sp>
    </p:spTree>
    <p:extLst>
      <p:ext uri="{BB962C8B-B14F-4D97-AF65-F5344CB8AC3E}">
        <p14:creationId xmlns:p14="http://schemas.microsoft.com/office/powerpoint/2010/main" val="1395354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693866"/>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Numerische Integration:</a:t>
            </a:r>
          </a:p>
          <a:p>
            <a:endParaRPr lang="de-DE" sz="3200" dirty="0">
              <a:solidFill>
                <a:schemeClr val="bg1"/>
              </a:solidFill>
              <a:latin typeface="Rockwell" panose="02060603020205020403" pitchFamily="18" charset="0"/>
              <a:cs typeface="Biome" panose="020B0502040204020203" pitchFamily="34" charset="0"/>
            </a:endParaRP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Symbolische Integration</a:t>
            </a:r>
          </a:p>
          <a:p>
            <a:pPr marL="1028700" lvl="1" indent="-571500">
              <a:buFont typeface="Arial" panose="020B0604020202020204" pitchFamily="34" charset="0"/>
              <a:buChar char="•"/>
            </a:pPr>
            <a:r>
              <a:rPr lang="de-DE" sz="2400" dirty="0">
                <a:solidFill>
                  <a:schemeClr val="bg1"/>
                </a:solidFill>
                <a:latin typeface="Rockwell" panose="02060603020205020403" pitchFamily="18" charset="0"/>
                <a:cs typeface="Biome" panose="020B0502040204020203" pitchFamily="34" charset="0"/>
              </a:rPr>
              <a:t>Problem: Nicht Symbolisch integrierbare Funktionen</a:t>
            </a: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Quadraturverfahren</a:t>
            </a:r>
          </a:p>
          <a:p>
            <a:pPr marL="1028700" lvl="1" indent="-571500">
              <a:buFont typeface="Arial" panose="020B0604020202020204" pitchFamily="34" charset="0"/>
              <a:buChar char="•"/>
            </a:pPr>
            <a:r>
              <a:rPr lang="de-DE" sz="2400" dirty="0">
                <a:solidFill>
                  <a:schemeClr val="bg1"/>
                </a:solidFill>
                <a:latin typeface="Rockwell" panose="02060603020205020403" pitchFamily="18" charset="0"/>
                <a:cs typeface="Biome" panose="020B0502040204020203" pitchFamily="34" charset="0"/>
              </a:rPr>
              <a:t>Eine höhere Auflösung benötigt sehr viel Rechenleistung</a:t>
            </a: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Trapezregel</a:t>
            </a:r>
          </a:p>
          <a:p>
            <a:pPr marL="1028700" lvl="1" indent="-571500">
              <a:buFont typeface="Arial" panose="020B0604020202020204" pitchFamily="34" charset="0"/>
              <a:buChar char="•"/>
            </a:pPr>
            <a:r>
              <a:rPr lang="de-DE" sz="2400" dirty="0">
                <a:solidFill>
                  <a:schemeClr val="bg1"/>
                </a:solidFill>
                <a:latin typeface="Rockwell" panose="02060603020205020403" pitchFamily="18" charset="0"/>
                <a:cs typeface="Biome" panose="020B0502040204020203" pitchFamily="34" charset="0"/>
              </a:rPr>
              <a:t>Problem: Sprünge und Definitionslücken</a:t>
            </a:r>
          </a:p>
          <a:p>
            <a:pPr marL="571500" indent="-5715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a:t>
            </a:r>
          </a:p>
          <a:p>
            <a:endParaRPr lang="de-DE" sz="4400" dirty="0">
              <a:solidFill>
                <a:schemeClr val="bg1"/>
              </a:solidFill>
              <a:latin typeface="Rockwell" panose="02060603020205020403" pitchFamily="18" charset="0"/>
              <a:cs typeface="Biome" panose="020B0502040204020203" pitchFamily="34" charset="0"/>
            </a:endParaRPr>
          </a:p>
          <a:p>
            <a:pPr marL="571500" indent="-571500">
              <a:buFont typeface="Arial" panose="020B0604020202020204" pitchFamily="34" charset="0"/>
              <a:buChar char="•"/>
            </a:pPr>
            <a:endParaRPr lang="de-DE" sz="4400" dirty="0">
              <a:solidFill>
                <a:schemeClr val="bg1"/>
              </a:solidFill>
              <a:latin typeface="Rockwell" panose="02060603020205020403" pitchFamily="18" charset="0"/>
              <a:cs typeface="Biome" panose="020B0502040204020203" pitchFamily="34" charset="0"/>
            </a:endParaRPr>
          </a:p>
        </p:txBody>
      </p:sp>
      <p:sp>
        <p:nvSpPr>
          <p:cNvPr id="3" name="Datumsplatzhalter 2">
            <a:extLst>
              <a:ext uri="{FF2B5EF4-FFF2-40B4-BE49-F238E27FC236}">
                <a16:creationId xmlns:a16="http://schemas.microsoft.com/office/drawing/2014/main" id="{AE88B0BB-6545-37CA-F203-5BD2706C2126}"/>
              </a:ext>
            </a:extLst>
          </p:cNvPr>
          <p:cNvSpPr>
            <a:spLocks noGrp="1"/>
          </p:cNvSpPr>
          <p:nvPr>
            <p:ph type="dt" sz="half" idx="10"/>
          </p:nvPr>
        </p:nvSpPr>
        <p:spPr/>
        <p:txBody>
          <a:bodyPr/>
          <a:lstStyle/>
          <a:p>
            <a:fld id="{56D91471-4DC2-4613-93ED-137B3C849A86}" type="datetime1">
              <a:rPr lang="en-US" smtClean="0"/>
              <a:t>6/4/2024</a:t>
            </a:fld>
            <a:endParaRPr lang="en-US" dirty="0"/>
          </a:p>
        </p:txBody>
      </p:sp>
      <p:sp>
        <p:nvSpPr>
          <p:cNvPr id="4" name="Foliennummernplatzhalter 3">
            <a:extLst>
              <a:ext uri="{FF2B5EF4-FFF2-40B4-BE49-F238E27FC236}">
                <a16:creationId xmlns:a16="http://schemas.microsoft.com/office/drawing/2014/main" id="{2CE8955A-DB0A-F5C8-1737-22E1AC146AEC}"/>
              </a:ext>
            </a:extLst>
          </p:cNvPr>
          <p:cNvSpPr>
            <a:spLocks noGrp="1"/>
          </p:cNvSpPr>
          <p:nvPr>
            <p:ph type="sldNum" sz="quarter" idx="12"/>
          </p:nvPr>
        </p:nvSpPr>
        <p:spPr/>
        <p:txBody>
          <a:bodyPr/>
          <a:lstStyle/>
          <a:p>
            <a:fld id="{0946259B-8396-46CD-AD42-FDEDA89DA278}" type="slidenum">
              <a:rPr lang="en-US" smtClean="0"/>
              <a:pPr/>
              <a:t>2</a:t>
            </a:fld>
            <a:endParaRPr lang="en-US" dirty="0"/>
          </a:p>
        </p:txBody>
      </p:sp>
    </p:spTree>
    <p:extLst>
      <p:ext uri="{BB962C8B-B14F-4D97-AF65-F5344CB8AC3E}">
        <p14:creationId xmlns:p14="http://schemas.microsoft.com/office/powerpoint/2010/main" val="514244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832092"/>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Problem:</a:t>
            </a:r>
          </a:p>
          <a:p>
            <a:endParaRPr lang="de-DE" sz="40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rPr>
              <a:t>Mit herkömmlichen Methoden nicht </a:t>
            </a:r>
          </a:p>
          <a:p>
            <a:r>
              <a:rPr lang="de-DE" sz="3200" dirty="0">
                <a:solidFill>
                  <a:schemeClr val="bg1"/>
                </a:solidFill>
                <a:latin typeface="Rockwell" panose="02060603020205020403" pitchFamily="18" charset="0"/>
                <a:cs typeface="Biome" panose="020B0502040204020203" pitchFamily="34" charset="0"/>
              </a:rPr>
              <a:t>integrierbare Funktionen</a:t>
            </a:r>
          </a:p>
          <a:p>
            <a:endParaRPr lang="de-DE" sz="32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rPr>
              <a:t>Beispiel:</a:t>
            </a:r>
          </a:p>
          <a:p>
            <a:endParaRPr lang="de-DE" sz="32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sym typeface="Wingdings" panose="05000000000000000000" pitchFamily="2" charset="2"/>
              </a:rPr>
              <a:t>Muss approximiert werden!</a:t>
            </a:r>
          </a:p>
          <a:p>
            <a:r>
              <a:rPr lang="de-DE" sz="3200" dirty="0">
                <a:solidFill>
                  <a:schemeClr val="bg1"/>
                </a:solidFill>
                <a:latin typeface="Rockwell" panose="02060603020205020403" pitchFamily="18" charset="0"/>
                <a:cs typeface="Biome" panose="020B0502040204020203" pitchFamily="34" charset="0"/>
                <a:sym typeface="Wingdings" panose="05000000000000000000" pitchFamily="2" charset="2"/>
              </a:rPr>
              <a:t>	Quadraturverfahren?</a:t>
            </a:r>
            <a:endParaRPr lang="de-DE" sz="3200" dirty="0">
              <a:solidFill>
                <a:schemeClr val="bg1"/>
              </a:solidFill>
              <a:latin typeface="Rockwell" panose="02060603020205020403" pitchFamily="18" charset="0"/>
              <a:cs typeface="Biome" panose="020B0502040204020203" pitchFamily="34" charset="0"/>
            </a:endParaRPr>
          </a:p>
        </p:txBody>
      </p:sp>
      <p:sp>
        <p:nvSpPr>
          <p:cNvPr id="3" name="Datumsplatzhalter 2">
            <a:extLst>
              <a:ext uri="{FF2B5EF4-FFF2-40B4-BE49-F238E27FC236}">
                <a16:creationId xmlns:a16="http://schemas.microsoft.com/office/drawing/2014/main" id="{54B8E195-D10E-3221-9D7D-8D1C1BCE4CBE}"/>
              </a:ext>
            </a:extLst>
          </p:cNvPr>
          <p:cNvSpPr>
            <a:spLocks noGrp="1"/>
          </p:cNvSpPr>
          <p:nvPr>
            <p:ph type="dt" sz="half" idx="10"/>
          </p:nvPr>
        </p:nvSpPr>
        <p:spPr/>
        <p:txBody>
          <a:bodyPr/>
          <a:lstStyle/>
          <a:p>
            <a:fld id="{E2D72FD0-2CC5-4855-B3B8-42C2129BAE58}" type="datetime1">
              <a:rPr lang="en-US" smtClean="0"/>
              <a:t>6/4/2024</a:t>
            </a:fld>
            <a:endParaRPr lang="en-US" dirty="0"/>
          </a:p>
        </p:txBody>
      </p:sp>
      <p:sp>
        <p:nvSpPr>
          <p:cNvPr id="4" name="Foliennummernplatzhalter 3">
            <a:extLst>
              <a:ext uri="{FF2B5EF4-FFF2-40B4-BE49-F238E27FC236}">
                <a16:creationId xmlns:a16="http://schemas.microsoft.com/office/drawing/2014/main" id="{E49718F3-EBD2-3A1C-76D8-E6FF7856E9B7}"/>
              </a:ext>
            </a:extLst>
          </p:cNvPr>
          <p:cNvSpPr>
            <a:spLocks noGrp="1"/>
          </p:cNvSpPr>
          <p:nvPr>
            <p:ph type="sldNum" sz="quarter" idx="12"/>
          </p:nvPr>
        </p:nvSpPr>
        <p:spPr/>
        <p:txBody>
          <a:bodyPr/>
          <a:lstStyle/>
          <a:p>
            <a:fld id="{0946259B-8396-46CD-AD42-FDEDA89DA278}" type="slidenum">
              <a:rPr lang="en-US" smtClean="0"/>
              <a:pPr/>
              <a:t>3</a:t>
            </a:fld>
            <a:endParaRPr lang="en-US" dirty="0"/>
          </a:p>
        </p:txBody>
      </p:sp>
      <p:pic>
        <p:nvPicPr>
          <p:cNvPr id="12" name="Grafik 11">
            <a:extLst>
              <a:ext uri="{FF2B5EF4-FFF2-40B4-BE49-F238E27FC236}">
                <a16:creationId xmlns:a16="http://schemas.microsoft.com/office/drawing/2014/main" id="{E4A7ABCC-5164-D9AC-4D00-D912527E7F2C}"/>
              </a:ext>
            </a:extLst>
          </p:cNvPr>
          <p:cNvPicPr>
            <a:picLocks noChangeAspect="1"/>
          </p:cNvPicPr>
          <p:nvPr/>
        </p:nvPicPr>
        <p:blipFill>
          <a:blip r:embed="rId2"/>
          <a:stretch>
            <a:fillRect/>
          </a:stretch>
        </p:blipFill>
        <p:spPr>
          <a:xfrm>
            <a:off x="3727498" y="2895554"/>
            <a:ext cx="4737003" cy="1066892"/>
          </a:xfrm>
          <a:prstGeom prst="rect">
            <a:avLst/>
          </a:prstGeom>
        </p:spPr>
      </p:pic>
    </p:spTree>
    <p:extLst>
      <p:ext uri="{BB962C8B-B14F-4D97-AF65-F5344CB8AC3E}">
        <p14:creationId xmlns:p14="http://schemas.microsoft.com/office/powerpoint/2010/main" val="3212644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76684" y="436484"/>
            <a:ext cx="9746080" cy="4832092"/>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Problem mit der Quadratur:</a:t>
            </a:r>
          </a:p>
          <a:p>
            <a:endParaRPr lang="de-DE" sz="4000" dirty="0">
              <a:solidFill>
                <a:schemeClr val="bg1"/>
              </a:solidFill>
              <a:latin typeface="Rockwell" panose="02060603020205020403" pitchFamily="18" charset="0"/>
              <a:cs typeface="Biome" panose="020B0502040204020203" pitchFamily="34" charset="0"/>
            </a:endParaRPr>
          </a:p>
          <a:p>
            <a:pPr marL="457200" indent="-4572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Benötigt sehr viel Rechenleistung durch die hohe Auflösung</a:t>
            </a:r>
          </a:p>
          <a:p>
            <a:pPr marL="457200" indent="-457200">
              <a:buFont typeface="Arial" panose="020B0604020202020204" pitchFamily="34" charset="0"/>
              <a:buChar char="•"/>
            </a:pPr>
            <a:r>
              <a:rPr lang="de-DE" sz="3200" dirty="0">
                <a:solidFill>
                  <a:schemeClr val="bg1"/>
                </a:solidFill>
                <a:latin typeface="Rockwell" panose="02060603020205020403" pitchFamily="18" charset="0"/>
                <a:cs typeface="Biome" panose="020B0502040204020203" pitchFamily="34" charset="0"/>
              </a:rPr>
              <a:t>Nicht jeder Punkt kann berücksichtigt werden</a:t>
            </a:r>
          </a:p>
          <a:p>
            <a:endParaRPr lang="de-DE" sz="3200" dirty="0">
              <a:solidFill>
                <a:schemeClr val="bg1"/>
              </a:solidFill>
              <a:latin typeface="Rockwell" panose="02060603020205020403" pitchFamily="18" charset="0"/>
              <a:cs typeface="Biome" panose="020B0502040204020203" pitchFamily="34" charset="0"/>
            </a:endParaRPr>
          </a:p>
          <a:p>
            <a:r>
              <a:rPr lang="de-DE" sz="3200" dirty="0">
                <a:solidFill>
                  <a:schemeClr val="bg1"/>
                </a:solidFill>
                <a:latin typeface="Rockwell" panose="02060603020205020403" pitchFamily="18" charset="0"/>
                <a:cs typeface="Biome" panose="020B0502040204020203" pitchFamily="34" charset="0"/>
              </a:rPr>
              <a:t>Aber welche Punkte berücksichtigt man?</a:t>
            </a:r>
          </a:p>
          <a:p>
            <a:r>
              <a:rPr lang="de-DE" sz="3200" dirty="0">
                <a:solidFill>
                  <a:schemeClr val="bg1"/>
                </a:solidFill>
                <a:latin typeface="Rockwell" panose="02060603020205020403" pitchFamily="18" charset="0"/>
                <a:cs typeface="Biome" panose="020B0502040204020203" pitchFamily="34" charset="0"/>
              </a:rPr>
              <a:t>	</a:t>
            </a:r>
          </a:p>
          <a:p>
            <a:r>
              <a:rPr lang="de-DE" sz="3200" dirty="0">
                <a:solidFill>
                  <a:schemeClr val="bg1"/>
                </a:solidFill>
                <a:latin typeface="Rockwell" panose="02060603020205020403" pitchFamily="18" charset="0"/>
                <a:cs typeface="Biome" panose="020B0502040204020203" pitchFamily="34" charset="0"/>
              </a:rPr>
              <a:t>	</a:t>
            </a:r>
          </a:p>
        </p:txBody>
      </p:sp>
      <p:pic>
        <p:nvPicPr>
          <p:cNvPr id="5" name="Grafik 4">
            <a:extLst>
              <a:ext uri="{FF2B5EF4-FFF2-40B4-BE49-F238E27FC236}">
                <a16:creationId xmlns:a16="http://schemas.microsoft.com/office/drawing/2014/main" id="{C5F8EDF1-C11A-CCFD-3EA1-EBAAEF103F7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739028">
            <a:off x="2182711" y="4555233"/>
            <a:ext cx="2163523" cy="2176272"/>
          </a:xfrm>
          <a:prstGeom prst="rect">
            <a:avLst/>
          </a:prstGeom>
        </p:spPr>
      </p:pic>
      <p:pic>
        <p:nvPicPr>
          <p:cNvPr id="6" name="Grafik 5">
            <a:extLst>
              <a:ext uri="{FF2B5EF4-FFF2-40B4-BE49-F238E27FC236}">
                <a16:creationId xmlns:a16="http://schemas.microsoft.com/office/drawing/2014/main" id="{27B5B36F-DC80-C0F5-261A-B79314910D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953914">
            <a:off x="5020218" y="4408111"/>
            <a:ext cx="2163523" cy="2176272"/>
          </a:xfrm>
          <a:prstGeom prst="rect">
            <a:avLst/>
          </a:prstGeom>
        </p:spPr>
      </p:pic>
      <p:pic>
        <p:nvPicPr>
          <p:cNvPr id="7" name="Grafik 6">
            <a:extLst>
              <a:ext uri="{FF2B5EF4-FFF2-40B4-BE49-F238E27FC236}">
                <a16:creationId xmlns:a16="http://schemas.microsoft.com/office/drawing/2014/main" id="{5D9AC55D-D8E5-4788-1914-51300308EA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678091">
            <a:off x="7894409" y="4342236"/>
            <a:ext cx="2163523" cy="2176272"/>
          </a:xfrm>
          <a:prstGeom prst="rect">
            <a:avLst/>
          </a:prstGeom>
        </p:spPr>
      </p:pic>
      <p:sp>
        <p:nvSpPr>
          <p:cNvPr id="8" name="Datumsplatzhalter 7">
            <a:extLst>
              <a:ext uri="{FF2B5EF4-FFF2-40B4-BE49-F238E27FC236}">
                <a16:creationId xmlns:a16="http://schemas.microsoft.com/office/drawing/2014/main" id="{5D544C97-8690-EDA4-A8E3-3A96C305E3E5}"/>
              </a:ext>
            </a:extLst>
          </p:cNvPr>
          <p:cNvSpPr>
            <a:spLocks noGrp="1"/>
          </p:cNvSpPr>
          <p:nvPr>
            <p:ph type="dt" sz="half" idx="10"/>
          </p:nvPr>
        </p:nvSpPr>
        <p:spPr/>
        <p:txBody>
          <a:bodyPr/>
          <a:lstStyle/>
          <a:p>
            <a:fld id="{AFE61AB5-4030-447B-88B7-0665E160A7E5}" type="datetime1">
              <a:rPr lang="en-US" smtClean="0"/>
              <a:t>6/4/2024</a:t>
            </a:fld>
            <a:endParaRPr lang="en-US" dirty="0"/>
          </a:p>
        </p:txBody>
      </p:sp>
      <p:sp>
        <p:nvSpPr>
          <p:cNvPr id="10" name="Foliennummernplatzhalter 9">
            <a:extLst>
              <a:ext uri="{FF2B5EF4-FFF2-40B4-BE49-F238E27FC236}">
                <a16:creationId xmlns:a16="http://schemas.microsoft.com/office/drawing/2014/main" id="{5F1AFA3D-B491-9BF1-4797-DFF7D987E097}"/>
              </a:ext>
            </a:extLst>
          </p:cNvPr>
          <p:cNvSpPr>
            <a:spLocks noGrp="1"/>
          </p:cNvSpPr>
          <p:nvPr>
            <p:ph type="sldNum" sz="quarter" idx="12"/>
          </p:nvPr>
        </p:nvSpPr>
        <p:spPr/>
        <p:txBody>
          <a:bodyPr/>
          <a:lstStyle/>
          <a:p>
            <a:fld id="{0946259B-8396-46CD-AD42-FDEDA89DA278}" type="slidenum">
              <a:rPr lang="en-US" smtClean="0"/>
              <a:pPr/>
              <a:t>4</a:t>
            </a:fld>
            <a:endParaRPr lang="en-US" dirty="0"/>
          </a:p>
        </p:txBody>
      </p:sp>
    </p:spTree>
    <p:extLst>
      <p:ext uri="{BB962C8B-B14F-4D97-AF65-F5344CB8AC3E}">
        <p14:creationId xmlns:p14="http://schemas.microsoft.com/office/powerpoint/2010/main" val="11792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693866"/>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Vorgehen:</a:t>
            </a:r>
          </a:p>
          <a:p>
            <a:endParaRPr lang="de-DE" sz="4000" dirty="0">
              <a:solidFill>
                <a:schemeClr val="bg1"/>
              </a:solidFill>
              <a:latin typeface="Rockwell" panose="02060603020205020403" pitchFamily="18" charset="0"/>
              <a:cs typeface="Biome" panose="020B0502040204020203" pitchFamily="34" charset="0"/>
            </a:endParaRPr>
          </a:p>
          <a:p>
            <a:r>
              <a:rPr lang="de-DE" sz="2800" dirty="0">
                <a:solidFill>
                  <a:schemeClr val="bg1"/>
                </a:solidFill>
                <a:latin typeface="Rockwell" panose="02060603020205020403" pitchFamily="18" charset="0"/>
                <a:cs typeface="Biome" panose="020B0502040204020203" pitchFamily="34" charset="0"/>
              </a:rPr>
              <a:t>Lege-Y-Intervall-Fest</a:t>
            </a:r>
          </a:p>
          <a:p>
            <a:r>
              <a:rPr lang="de-DE" sz="2800" dirty="0">
                <a:solidFill>
                  <a:schemeClr val="bg1"/>
                </a:solidFill>
                <a:latin typeface="Rockwell" panose="02060603020205020403" pitchFamily="18" charset="0"/>
                <a:cs typeface="Biome" panose="020B0502040204020203" pitchFamily="34" charset="0"/>
              </a:rPr>
              <a:t>Lege-X-Intervall-Fest</a:t>
            </a:r>
          </a:p>
          <a:p>
            <a:endParaRPr lang="de-DE" sz="2800" dirty="0">
              <a:solidFill>
                <a:schemeClr val="bg1"/>
              </a:solidFill>
              <a:latin typeface="Rockwell" panose="02060603020205020403" pitchFamily="18" charset="0"/>
              <a:cs typeface="Biome" panose="020B0502040204020203" pitchFamily="34" charset="0"/>
            </a:endParaRPr>
          </a:p>
          <a:p>
            <a:r>
              <a:rPr lang="de-DE" sz="2800" dirty="0">
                <a:solidFill>
                  <a:schemeClr val="bg1"/>
                </a:solidFill>
                <a:latin typeface="Rockwell" panose="02060603020205020403" pitchFamily="18" charset="0"/>
                <a:cs typeface="Biome" panose="020B0502040204020203" pitchFamily="34" charset="0"/>
              </a:rPr>
              <a:t>wiederhole</a:t>
            </a:r>
          </a:p>
          <a:p>
            <a:r>
              <a:rPr lang="de-DE" sz="2800" dirty="0">
                <a:solidFill>
                  <a:schemeClr val="bg1"/>
                </a:solidFill>
                <a:latin typeface="Rockwell" panose="02060603020205020403" pitchFamily="18" charset="0"/>
                <a:cs typeface="Biome" panose="020B0502040204020203" pitchFamily="34" charset="0"/>
              </a:rPr>
              <a:t>	Wähle-Zufälliger-Punkt</a:t>
            </a:r>
          </a:p>
          <a:p>
            <a:r>
              <a:rPr lang="de-DE" sz="2800" dirty="0">
                <a:solidFill>
                  <a:schemeClr val="bg1"/>
                </a:solidFill>
                <a:latin typeface="Rockwell" panose="02060603020205020403" pitchFamily="18" charset="0"/>
                <a:cs typeface="Biome" panose="020B0502040204020203" pitchFamily="34" charset="0"/>
              </a:rPr>
              <a:t>	Berechne-Funktionswert-An-X-Stelle</a:t>
            </a:r>
          </a:p>
          <a:p>
            <a:r>
              <a:rPr lang="de-DE" sz="2800" dirty="0">
                <a:solidFill>
                  <a:schemeClr val="bg1"/>
                </a:solidFill>
                <a:latin typeface="Rockwell" panose="02060603020205020403" pitchFamily="18" charset="0"/>
                <a:cs typeface="Biome" panose="020B0502040204020203" pitchFamily="34" charset="0"/>
              </a:rPr>
              <a:t>	Vergleiche-Y-Werte</a:t>
            </a:r>
          </a:p>
          <a:p>
            <a:r>
              <a:rPr lang="de-DE" sz="2800" dirty="0">
                <a:solidFill>
                  <a:schemeClr val="bg1"/>
                </a:solidFill>
                <a:latin typeface="Rockwell" panose="02060603020205020403" pitchFamily="18" charset="0"/>
                <a:cs typeface="Biome" panose="020B0502040204020203" pitchFamily="34" charset="0"/>
              </a:rPr>
              <a:t>bis ? Ende</a:t>
            </a:r>
          </a:p>
          <a:p>
            <a:endParaRPr lang="de-DE" sz="2800" dirty="0">
              <a:solidFill>
                <a:schemeClr val="bg1"/>
              </a:solidFill>
              <a:latin typeface="Rockwell" panose="02060603020205020403" pitchFamily="18" charset="0"/>
              <a:cs typeface="Biome" panose="020B0502040204020203" pitchFamily="34" charset="0"/>
            </a:endParaRPr>
          </a:p>
          <a:p>
            <a:r>
              <a:rPr lang="de-DE" sz="2800" dirty="0">
                <a:solidFill>
                  <a:schemeClr val="bg1"/>
                </a:solidFill>
                <a:latin typeface="Rockwell" panose="02060603020205020403" pitchFamily="18" charset="0"/>
                <a:cs typeface="Biome" panose="020B0502040204020203" pitchFamily="34" charset="0"/>
              </a:rPr>
              <a:t>Berechne-Integral</a:t>
            </a:r>
          </a:p>
        </p:txBody>
      </p:sp>
      <p:sp>
        <p:nvSpPr>
          <p:cNvPr id="3" name="Datumsplatzhalter 2">
            <a:extLst>
              <a:ext uri="{FF2B5EF4-FFF2-40B4-BE49-F238E27FC236}">
                <a16:creationId xmlns:a16="http://schemas.microsoft.com/office/drawing/2014/main" id="{B117BE0A-1F29-E8FB-1A4E-429A2AF7F9FC}"/>
              </a:ext>
            </a:extLst>
          </p:cNvPr>
          <p:cNvSpPr>
            <a:spLocks noGrp="1"/>
          </p:cNvSpPr>
          <p:nvPr>
            <p:ph type="dt" sz="half" idx="10"/>
          </p:nvPr>
        </p:nvSpPr>
        <p:spPr/>
        <p:txBody>
          <a:bodyPr/>
          <a:lstStyle/>
          <a:p>
            <a:fld id="{BDA108F4-518E-48A3-83E2-013236AACC28}" type="datetime1">
              <a:rPr lang="en-US" smtClean="0"/>
              <a:t>6/4/2024</a:t>
            </a:fld>
            <a:endParaRPr lang="en-US" dirty="0"/>
          </a:p>
        </p:txBody>
      </p:sp>
      <p:sp>
        <p:nvSpPr>
          <p:cNvPr id="4" name="Foliennummernplatzhalter 3">
            <a:extLst>
              <a:ext uri="{FF2B5EF4-FFF2-40B4-BE49-F238E27FC236}">
                <a16:creationId xmlns:a16="http://schemas.microsoft.com/office/drawing/2014/main" id="{DAAA550A-F60B-14D2-BC1E-7F604F0741EC}"/>
              </a:ext>
            </a:extLst>
          </p:cNvPr>
          <p:cNvSpPr>
            <a:spLocks noGrp="1"/>
          </p:cNvSpPr>
          <p:nvPr>
            <p:ph type="sldNum" sz="quarter" idx="12"/>
          </p:nvPr>
        </p:nvSpPr>
        <p:spPr/>
        <p:txBody>
          <a:bodyPr/>
          <a:lstStyle/>
          <a:p>
            <a:fld id="{0946259B-8396-46CD-AD42-FDEDA89DA278}" type="slidenum">
              <a:rPr lang="en-US" smtClean="0"/>
              <a:pPr/>
              <a:t>5</a:t>
            </a:fld>
            <a:endParaRPr lang="en-US" dirty="0"/>
          </a:p>
        </p:txBody>
      </p:sp>
    </p:spTree>
    <p:extLst>
      <p:ext uri="{BB962C8B-B14F-4D97-AF65-F5344CB8AC3E}">
        <p14:creationId xmlns:p14="http://schemas.microsoft.com/office/powerpoint/2010/main" val="239910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2000548"/>
          </a:xfrm>
          <a:prstGeom prst="rect">
            <a:avLst/>
          </a:prstGeom>
          <a:noFill/>
        </p:spPr>
        <p:txBody>
          <a:bodyPr wrap="square" rtlCol="0">
            <a:spAutoFit/>
          </a:bodyPr>
          <a:lstStyle/>
          <a:p>
            <a:r>
              <a:rPr lang="de-DE" sz="4400" dirty="0">
                <a:solidFill>
                  <a:schemeClr val="bg1"/>
                </a:solidFill>
                <a:latin typeface="Rockwell" panose="02060603020205020403" pitchFamily="18" charset="0"/>
                <a:cs typeface="Biome" panose="020B0502040204020203" pitchFamily="34" charset="0"/>
              </a:rPr>
              <a:t>Das Vorgehen:</a:t>
            </a:r>
          </a:p>
          <a:p>
            <a:endParaRPr lang="de-DE" sz="4000" dirty="0">
              <a:solidFill>
                <a:schemeClr val="bg1"/>
              </a:solidFill>
              <a:latin typeface="Rockwell" panose="02060603020205020403" pitchFamily="18" charset="0"/>
              <a:cs typeface="Biome" panose="020B0502040204020203" pitchFamily="34" charset="0"/>
            </a:endParaRPr>
          </a:p>
          <a:p>
            <a:endParaRPr lang="de-DE" sz="4000" dirty="0">
              <a:solidFill>
                <a:schemeClr val="bg1"/>
              </a:solidFill>
              <a:latin typeface="Rockwell" panose="02060603020205020403" pitchFamily="18" charset="0"/>
              <a:cs typeface="Biome" panose="020B0502040204020203" pitchFamily="34" charset="0"/>
            </a:endParaRPr>
          </a:p>
        </p:txBody>
      </p:sp>
      <p:sp>
        <p:nvSpPr>
          <p:cNvPr id="32" name="Datumsplatzhalter 31">
            <a:extLst>
              <a:ext uri="{FF2B5EF4-FFF2-40B4-BE49-F238E27FC236}">
                <a16:creationId xmlns:a16="http://schemas.microsoft.com/office/drawing/2014/main" id="{9B6C4F92-CC30-21A1-7774-2A71C95F15F1}"/>
              </a:ext>
            </a:extLst>
          </p:cNvPr>
          <p:cNvSpPr>
            <a:spLocks noGrp="1"/>
          </p:cNvSpPr>
          <p:nvPr>
            <p:ph type="dt" sz="half" idx="10"/>
          </p:nvPr>
        </p:nvSpPr>
        <p:spPr/>
        <p:txBody>
          <a:bodyPr/>
          <a:lstStyle/>
          <a:p>
            <a:fld id="{8EF4EA30-D4BC-4A69-9DE8-8DB70D2E6BD5}" type="datetime1">
              <a:rPr lang="en-US" smtClean="0"/>
              <a:t>6/4/2024</a:t>
            </a:fld>
            <a:endParaRPr lang="en-US" dirty="0"/>
          </a:p>
        </p:txBody>
      </p:sp>
      <p:sp>
        <p:nvSpPr>
          <p:cNvPr id="33" name="Foliennummernplatzhalter 32">
            <a:extLst>
              <a:ext uri="{FF2B5EF4-FFF2-40B4-BE49-F238E27FC236}">
                <a16:creationId xmlns:a16="http://schemas.microsoft.com/office/drawing/2014/main" id="{B1868BCD-EE8C-3D17-419A-D1A4E26D5673}"/>
              </a:ext>
            </a:extLst>
          </p:cNvPr>
          <p:cNvSpPr>
            <a:spLocks noGrp="1"/>
          </p:cNvSpPr>
          <p:nvPr>
            <p:ph type="sldNum" sz="quarter" idx="12"/>
          </p:nvPr>
        </p:nvSpPr>
        <p:spPr/>
        <p:txBody>
          <a:bodyPr/>
          <a:lstStyle/>
          <a:p>
            <a:fld id="{0946259B-8396-46CD-AD42-FDEDA89DA278}" type="slidenum">
              <a:rPr lang="en-US" smtClean="0"/>
              <a:pPr/>
              <a:t>6</a:t>
            </a:fld>
            <a:endParaRPr lang="en-US" dirty="0"/>
          </a:p>
        </p:txBody>
      </p:sp>
      <p:pic>
        <p:nvPicPr>
          <p:cNvPr id="4" name="Grafik 3" descr="Ein Bild, das Reihe, Diagramm, parallel enthält.&#10;&#10;Automatisch generierte Beschreibung">
            <a:extLst>
              <a:ext uri="{FF2B5EF4-FFF2-40B4-BE49-F238E27FC236}">
                <a16:creationId xmlns:a16="http://schemas.microsoft.com/office/drawing/2014/main" id="{194DBC22-09B5-F19F-48BB-10990DB388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6" name="Grafik 5" descr="Ein Bild, das Reihe, Diagramm, parallel enthält.&#10;&#10;Automatisch generierte Beschreibung">
            <a:extLst>
              <a:ext uri="{FF2B5EF4-FFF2-40B4-BE49-F238E27FC236}">
                <a16:creationId xmlns:a16="http://schemas.microsoft.com/office/drawing/2014/main" id="{4298BF0C-DA2E-76D8-0849-566A8BEDCA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8" name="Grafik 7" descr="Ein Bild, das Reihe, Diagramm, parallel enthält.&#10;&#10;Automatisch generierte Beschreibung">
            <a:extLst>
              <a:ext uri="{FF2B5EF4-FFF2-40B4-BE49-F238E27FC236}">
                <a16:creationId xmlns:a16="http://schemas.microsoft.com/office/drawing/2014/main" id="{5E1CE84E-AA37-78AD-7158-A5C2733D42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12" name="Grafik 11" descr="Ein Bild, das Reihe, Diagramm enthält.&#10;&#10;Automatisch generierte Beschreibung">
            <a:extLst>
              <a:ext uri="{FF2B5EF4-FFF2-40B4-BE49-F238E27FC236}">
                <a16:creationId xmlns:a16="http://schemas.microsoft.com/office/drawing/2014/main" id="{5FC41DF5-9E0D-BC72-DF29-D781EBFED2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21" name="Grafik 20" descr="Ein Bild, das Reihe, Diagramm enthält.&#10;&#10;Automatisch generierte Beschreibung">
            <a:extLst>
              <a:ext uri="{FF2B5EF4-FFF2-40B4-BE49-F238E27FC236}">
                <a16:creationId xmlns:a16="http://schemas.microsoft.com/office/drawing/2014/main" id="{6873D2D8-EA1B-3D7C-2ED7-1326893A8C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25" name="Grafik 24" descr="Ein Bild, das Reihe, Diagramm enthält.&#10;&#10;Automatisch generierte Beschreibung">
            <a:extLst>
              <a:ext uri="{FF2B5EF4-FFF2-40B4-BE49-F238E27FC236}">
                <a16:creationId xmlns:a16="http://schemas.microsoft.com/office/drawing/2014/main" id="{1218AFED-DC2E-6DA2-2EBB-59A76297F8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pic>
        <p:nvPicPr>
          <p:cNvPr id="29" name="Grafik 28" descr="Ein Bild, das Reihe, Diagramm enthält.&#10;&#10;Automatisch generierte Beschreibung">
            <a:extLst>
              <a:ext uri="{FF2B5EF4-FFF2-40B4-BE49-F238E27FC236}">
                <a16:creationId xmlns:a16="http://schemas.microsoft.com/office/drawing/2014/main" id="{CF98463F-DFC0-C017-21F9-57F21328E6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69914" y="1234435"/>
            <a:ext cx="5852172" cy="4389129"/>
          </a:xfrm>
          <a:prstGeom prst="rect">
            <a:avLst/>
          </a:prstGeom>
        </p:spPr>
      </p:pic>
      <p:sp>
        <p:nvSpPr>
          <p:cNvPr id="31" name="Textfeld 30">
            <a:extLst>
              <a:ext uri="{FF2B5EF4-FFF2-40B4-BE49-F238E27FC236}">
                <a16:creationId xmlns:a16="http://schemas.microsoft.com/office/drawing/2014/main" id="{A52BB5A3-E8B7-3299-45E0-BD498DFE8DEC}"/>
              </a:ext>
            </a:extLst>
          </p:cNvPr>
          <p:cNvSpPr txBox="1"/>
          <p:nvPr/>
        </p:nvSpPr>
        <p:spPr>
          <a:xfrm>
            <a:off x="5043055" y="2798618"/>
            <a:ext cx="378690" cy="369332"/>
          </a:xfrm>
          <a:prstGeom prst="rect">
            <a:avLst/>
          </a:prstGeom>
          <a:noFill/>
        </p:spPr>
        <p:txBody>
          <a:bodyPr wrap="square" rtlCol="0">
            <a:spAutoFit/>
          </a:bodyPr>
          <a:lstStyle/>
          <a:p>
            <a:r>
              <a:rPr lang="de-DE" dirty="0">
                <a:solidFill>
                  <a:srgbClr val="FF0000"/>
                </a:solidFill>
              </a:rPr>
              <a:t>1</a:t>
            </a:r>
          </a:p>
        </p:txBody>
      </p:sp>
      <p:sp>
        <p:nvSpPr>
          <p:cNvPr id="34" name="Textfeld 33">
            <a:extLst>
              <a:ext uri="{FF2B5EF4-FFF2-40B4-BE49-F238E27FC236}">
                <a16:creationId xmlns:a16="http://schemas.microsoft.com/office/drawing/2014/main" id="{3DA2FB25-FAF8-61B0-00D1-3A277E0F6FD0}"/>
              </a:ext>
            </a:extLst>
          </p:cNvPr>
          <p:cNvSpPr txBox="1"/>
          <p:nvPr/>
        </p:nvSpPr>
        <p:spPr>
          <a:xfrm>
            <a:off x="5717310" y="3657608"/>
            <a:ext cx="378690" cy="369332"/>
          </a:xfrm>
          <a:prstGeom prst="rect">
            <a:avLst/>
          </a:prstGeom>
          <a:noFill/>
        </p:spPr>
        <p:txBody>
          <a:bodyPr wrap="square" rtlCol="0">
            <a:spAutoFit/>
          </a:bodyPr>
          <a:lstStyle/>
          <a:p>
            <a:r>
              <a:rPr lang="de-DE" dirty="0">
                <a:solidFill>
                  <a:srgbClr val="FF0000"/>
                </a:solidFill>
              </a:rPr>
              <a:t>2</a:t>
            </a:r>
          </a:p>
        </p:txBody>
      </p:sp>
      <p:sp>
        <p:nvSpPr>
          <p:cNvPr id="35" name="Textfeld 34">
            <a:extLst>
              <a:ext uri="{FF2B5EF4-FFF2-40B4-BE49-F238E27FC236}">
                <a16:creationId xmlns:a16="http://schemas.microsoft.com/office/drawing/2014/main" id="{22D95F62-60A9-C76E-D13D-64E797431292}"/>
              </a:ext>
            </a:extLst>
          </p:cNvPr>
          <p:cNvSpPr txBox="1"/>
          <p:nvPr/>
        </p:nvSpPr>
        <p:spPr>
          <a:xfrm>
            <a:off x="7369698" y="3906378"/>
            <a:ext cx="378690" cy="369332"/>
          </a:xfrm>
          <a:prstGeom prst="rect">
            <a:avLst/>
          </a:prstGeom>
          <a:noFill/>
        </p:spPr>
        <p:txBody>
          <a:bodyPr wrap="square" rtlCol="0">
            <a:spAutoFit/>
          </a:bodyPr>
          <a:lstStyle/>
          <a:p>
            <a:r>
              <a:rPr lang="de-DE" dirty="0">
                <a:solidFill>
                  <a:srgbClr val="3366FF"/>
                </a:solidFill>
              </a:rPr>
              <a:t>1</a:t>
            </a:r>
          </a:p>
        </p:txBody>
      </p:sp>
      <p:sp>
        <p:nvSpPr>
          <p:cNvPr id="39" name="Textfeld 38">
            <a:extLst>
              <a:ext uri="{FF2B5EF4-FFF2-40B4-BE49-F238E27FC236}">
                <a16:creationId xmlns:a16="http://schemas.microsoft.com/office/drawing/2014/main" id="{3D475F15-0009-FBB3-C460-29DC2083BFC7}"/>
              </a:ext>
            </a:extLst>
          </p:cNvPr>
          <p:cNvSpPr txBox="1"/>
          <p:nvPr/>
        </p:nvSpPr>
        <p:spPr>
          <a:xfrm>
            <a:off x="5176371" y="4552926"/>
            <a:ext cx="378690" cy="369332"/>
          </a:xfrm>
          <a:prstGeom prst="rect">
            <a:avLst/>
          </a:prstGeom>
          <a:noFill/>
        </p:spPr>
        <p:txBody>
          <a:bodyPr wrap="square" rtlCol="0">
            <a:spAutoFit/>
          </a:bodyPr>
          <a:lstStyle/>
          <a:p>
            <a:r>
              <a:rPr lang="de-DE" dirty="0">
                <a:solidFill>
                  <a:schemeClr val="accent5">
                    <a:lumMod val="60000"/>
                    <a:lumOff val="40000"/>
                  </a:schemeClr>
                </a:solidFill>
              </a:rPr>
              <a:t>1</a:t>
            </a:r>
          </a:p>
        </p:txBody>
      </p:sp>
      <p:sp>
        <p:nvSpPr>
          <p:cNvPr id="40" name="Textfeld 39">
            <a:extLst>
              <a:ext uri="{FF2B5EF4-FFF2-40B4-BE49-F238E27FC236}">
                <a16:creationId xmlns:a16="http://schemas.microsoft.com/office/drawing/2014/main" id="{3709F2C7-AFB5-B16A-3591-3499A8EAE0BD}"/>
              </a:ext>
            </a:extLst>
          </p:cNvPr>
          <p:cNvSpPr txBox="1"/>
          <p:nvPr/>
        </p:nvSpPr>
        <p:spPr>
          <a:xfrm>
            <a:off x="7839058" y="4552926"/>
            <a:ext cx="378690" cy="369332"/>
          </a:xfrm>
          <a:prstGeom prst="rect">
            <a:avLst/>
          </a:prstGeom>
          <a:noFill/>
        </p:spPr>
        <p:txBody>
          <a:bodyPr wrap="square" rtlCol="0">
            <a:spAutoFit/>
          </a:bodyPr>
          <a:lstStyle/>
          <a:p>
            <a:r>
              <a:rPr lang="de-DE" dirty="0">
                <a:solidFill>
                  <a:schemeClr val="accent2">
                    <a:lumMod val="75000"/>
                  </a:schemeClr>
                </a:solidFill>
              </a:rPr>
              <a:t>1</a:t>
            </a:r>
          </a:p>
        </p:txBody>
      </p:sp>
      <p:sp>
        <p:nvSpPr>
          <p:cNvPr id="41" name="Textfeld 40">
            <a:extLst>
              <a:ext uri="{FF2B5EF4-FFF2-40B4-BE49-F238E27FC236}">
                <a16:creationId xmlns:a16="http://schemas.microsoft.com/office/drawing/2014/main" id="{536B9935-E3EB-D01F-914A-2B7C8ADAC4B2}"/>
              </a:ext>
            </a:extLst>
          </p:cNvPr>
          <p:cNvSpPr txBox="1"/>
          <p:nvPr/>
        </p:nvSpPr>
        <p:spPr>
          <a:xfrm>
            <a:off x="6845375" y="4670270"/>
            <a:ext cx="378690" cy="369332"/>
          </a:xfrm>
          <a:prstGeom prst="rect">
            <a:avLst/>
          </a:prstGeom>
          <a:noFill/>
        </p:spPr>
        <p:txBody>
          <a:bodyPr wrap="square" rtlCol="0">
            <a:spAutoFit/>
          </a:bodyPr>
          <a:lstStyle/>
          <a:p>
            <a:r>
              <a:rPr lang="de-DE" dirty="0">
                <a:solidFill>
                  <a:schemeClr val="accent2">
                    <a:lumMod val="75000"/>
                  </a:schemeClr>
                </a:solidFill>
              </a:rPr>
              <a:t>2</a:t>
            </a:r>
          </a:p>
        </p:txBody>
      </p:sp>
      <p:cxnSp>
        <p:nvCxnSpPr>
          <p:cNvPr id="44" name="Gerader Verbinder 43">
            <a:extLst>
              <a:ext uri="{FF2B5EF4-FFF2-40B4-BE49-F238E27FC236}">
                <a16:creationId xmlns:a16="http://schemas.microsoft.com/office/drawing/2014/main" id="{5B4CF7DF-2E19-6E9D-3AA8-E48830EEBE18}"/>
              </a:ext>
            </a:extLst>
          </p:cNvPr>
          <p:cNvCxnSpPr>
            <a:cxnSpLocks/>
          </p:cNvCxnSpPr>
          <p:nvPr/>
        </p:nvCxnSpPr>
        <p:spPr>
          <a:xfrm flipV="1">
            <a:off x="4429125" y="1777181"/>
            <a:ext cx="0" cy="3361557"/>
          </a:xfrm>
          <a:prstGeom prst="line">
            <a:avLst/>
          </a:prstGeom>
        </p:spPr>
        <p:style>
          <a:lnRef idx="2">
            <a:schemeClr val="dk1"/>
          </a:lnRef>
          <a:fillRef idx="0">
            <a:schemeClr val="dk1"/>
          </a:fillRef>
          <a:effectRef idx="1">
            <a:schemeClr val="dk1"/>
          </a:effectRef>
          <a:fontRef idx="minor">
            <a:schemeClr val="tx1"/>
          </a:fontRef>
        </p:style>
      </p:cxnSp>
      <p:cxnSp>
        <p:nvCxnSpPr>
          <p:cNvPr id="47" name="Gerader Verbinder 46">
            <a:extLst>
              <a:ext uri="{FF2B5EF4-FFF2-40B4-BE49-F238E27FC236}">
                <a16:creationId xmlns:a16="http://schemas.microsoft.com/office/drawing/2014/main" id="{466C84A7-04AA-2078-8FEC-4B5E8F144C7E}"/>
              </a:ext>
            </a:extLst>
          </p:cNvPr>
          <p:cNvCxnSpPr>
            <a:cxnSpLocks/>
          </p:cNvCxnSpPr>
          <p:nvPr/>
        </p:nvCxnSpPr>
        <p:spPr>
          <a:xfrm flipV="1">
            <a:off x="7928349" y="1777181"/>
            <a:ext cx="0" cy="3361557"/>
          </a:xfrm>
          <a:prstGeom prst="line">
            <a:avLst/>
          </a:prstGeom>
        </p:spPr>
        <p:style>
          <a:lnRef idx="2">
            <a:schemeClr val="dk1"/>
          </a:lnRef>
          <a:fillRef idx="0">
            <a:schemeClr val="dk1"/>
          </a:fillRef>
          <a:effectRef idx="1">
            <a:schemeClr val="dk1"/>
          </a:effectRef>
          <a:fontRef idx="minor">
            <a:schemeClr val="tx1"/>
          </a:fontRef>
        </p:style>
      </p:cxnSp>
      <p:sp>
        <p:nvSpPr>
          <p:cNvPr id="48" name="Textfeld 47">
            <a:extLst>
              <a:ext uri="{FF2B5EF4-FFF2-40B4-BE49-F238E27FC236}">
                <a16:creationId xmlns:a16="http://schemas.microsoft.com/office/drawing/2014/main" id="{DA6E1DC9-9BF4-E0D7-9624-385A357C7EB0}"/>
              </a:ext>
            </a:extLst>
          </p:cNvPr>
          <p:cNvSpPr txBox="1"/>
          <p:nvPr/>
        </p:nvSpPr>
        <p:spPr>
          <a:xfrm>
            <a:off x="9022086" y="5249813"/>
            <a:ext cx="1940943" cy="369332"/>
          </a:xfrm>
          <a:prstGeom prst="rect">
            <a:avLst/>
          </a:prstGeom>
          <a:noFill/>
        </p:spPr>
        <p:txBody>
          <a:bodyPr wrap="square" rtlCol="0">
            <a:spAutoFit/>
          </a:bodyPr>
          <a:lstStyle/>
          <a:p>
            <a:r>
              <a:rPr lang="de-DE" dirty="0">
                <a:solidFill>
                  <a:schemeClr val="bg1"/>
                </a:solidFill>
              </a:rPr>
              <a:t>Gesamt: 6 Punkte</a:t>
            </a:r>
          </a:p>
        </p:txBody>
      </p:sp>
    </p:spTree>
    <p:extLst>
      <p:ext uri="{BB962C8B-B14F-4D97-AF65-F5344CB8AC3E}">
        <p14:creationId xmlns:p14="http://schemas.microsoft.com/office/powerpoint/2010/main" val="1357505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718086"/>
              </a:xfrm>
              <a:prstGeom prst="rect">
                <a:avLst/>
              </a:prstGeom>
              <a:noFill/>
            </p:spPr>
            <p:txBody>
              <a:bodyPr wrap="square" rtlCol="0">
                <a:spAutoFit/>
              </a:bodyPr>
              <a:lstStyle/>
              <a:p>
                <a:r>
                  <a:rPr lang="de-DE" sz="4400" dirty="0">
                    <a:solidFill>
                      <a:schemeClr val="bg1"/>
                    </a:solidFill>
                    <a:latin typeface="Rockwell" panose="02060603020205020403" pitchFamily="18" charset="0"/>
                  </a:rPr>
                  <a:t>Berechnung des Integrals:</a:t>
                </a:r>
              </a:p>
              <a:p>
                <a:endParaRPr lang="de-DE" sz="4000" dirty="0">
                  <a:solidFill>
                    <a:schemeClr val="bg1"/>
                  </a:solidFill>
                  <a:latin typeface="Rockwell" panose="02060603020205020403" pitchFamily="18" charset="0"/>
                </a:endParaRPr>
              </a:p>
              <a:p>
                <a:pPr marL="571500" indent="-571500">
                  <a:buFont typeface="Arial" panose="020B0604020202020204" pitchFamily="34" charset="0"/>
                  <a:buChar char="•"/>
                </a:pPr>
                <a:r>
                  <a:rPr lang="de-DE" sz="3200" dirty="0">
                    <a:solidFill>
                      <a:schemeClr val="bg1"/>
                    </a:solidFill>
                    <a:latin typeface="Rockwell" panose="02060603020205020403" pitchFamily="18" charset="0"/>
                  </a:rPr>
                  <a:t>Anzahl Punkte innerhalb der Funktion p und deren Verteilung über/unter der x-Achse</a:t>
                </a:r>
              </a:p>
              <a:p>
                <a:pPr marL="571500" indent="-571500">
                  <a:buFont typeface="Arial" panose="020B0604020202020204" pitchFamily="34" charset="0"/>
                  <a:buChar char="•"/>
                </a:pPr>
                <a:r>
                  <a:rPr lang="de-DE" sz="3200" dirty="0">
                    <a:solidFill>
                      <a:schemeClr val="bg1"/>
                    </a:solidFill>
                    <a:latin typeface="Rockwell" panose="02060603020205020403" pitchFamily="18" charset="0"/>
                  </a:rPr>
                  <a:t>Anzahl Punkte gesamt g</a:t>
                </a: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r>
                  <a:rPr lang="de-DE" sz="3200" dirty="0">
                    <a:solidFill>
                      <a:schemeClr val="bg1"/>
                    </a:solidFill>
                    <a:latin typeface="Rockwell" panose="02060603020205020403" pitchFamily="18" charset="0"/>
                    <a:sym typeface="Wingdings" panose="05000000000000000000" pitchFamily="2" charset="2"/>
                  </a:rPr>
                  <a:t>Integral = </a:t>
                </a:r>
                <a14:m>
                  <m:oMath xmlns:m="http://schemas.openxmlformats.org/officeDocument/2006/math">
                    <m:d>
                      <m:dPr>
                        <m:ctrlPr>
                          <a:rPr lang="de-DE" sz="3200" b="0" i="1" smtClean="0">
                            <a:solidFill>
                              <a:schemeClr val="bg1"/>
                            </a:solidFill>
                            <a:latin typeface="Cambria Math" panose="02040503050406030204" pitchFamily="18" charset="0"/>
                            <a:sym typeface="Wingdings" panose="05000000000000000000" pitchFamily="2" charset="2"/>
                          </a:rPr>
                        </m:ctrlPr>
                      </m:dPr>
                      <m:e>
                        <m:f>
                          <m:fPr>
                            <m:ctrlPr>
                              <a:rPr lang="de-DE" sz="3200" b="0" i="1" smtClean="0">
                                <a:solidFill>
                                  <a:schemeClr val="bg1"/>
                                </a:solidFill>
                                <a:latin typeface="Cambria Math" panose="02040503050406030204" pitchFamily="18" charset="0"/>
                                <a:sym typeface="Wingdings" panose="05000000000000000000" pitchFamily="2" charset="2"/>
                              </a:rPr>
                            </m:ctrlPr>
                          </m:fPr>
                          <m:num>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ü</m:t>
                                </m:r>
                                <m:r>
                                  <a:rPr lang="de-DE" sz="3200" b="0" i="1" smtClean="0">
                                    <a:solidFill>
                                      <a:schemeClr val="bg1"/>
                                    </a:solidFill>
                                    <a:latin typeface="Cambria Math" panose="02040503050406030204" pitchFamily="18" charset="0"/>
                                    <a:sym typeface="Wingdings" panose="05000000000000000000" pitchFamily="2" charset="2"/>
                                  </a:rPr>
                                  <m:t>𝑏𝑒𝑟</m:t>
                                </m:r>
                              </m:sub>
                            </m:sSub>
                            <m:r>
                              <a:rPr lang="de-DE" sz="3200" b="0" i="1" smtClean="0">
                                <a:solidFill>
                                  <a:schemeClr val="bg1"/>
                                </a:solidFill>
                                <a:latin typeface="Cambria Math" panose="02040503050406030204" pitchFamily="18" charset="0"/>
                                <a:sym typeface="Wingdings" panose="05000000000000000000" pitchFamily="2" charset="2"/>
                              </a:rPr>
                              <m:t>−</m:t>
                            </m:r>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𝑢𝑛𝑡𝑒𝑟</m:t>
                                </m:r>
                              </m:sub>
                            </m:sSub>
                          </m:num>
                          <m:den>
                            <m:r>
                              <a:rPr lang="de-DE" sz="3200" b="0" i="1" smtClean="0">
                                <a:solidFill>
                                  <a:schemeClr val="bg1"/>
                                </a:solidFill>
                                <a:latin typeface="Cambria Math" panose="02040503050406030204" pitchFamily="18" charset="0"/>
                                <a:sym typeface="Wingdings" panose="05000000000000000000" pitchFamily="2" charset="2"/>
                              </a:rPr>
                              <m:t>𝑔</m:t>
                            </m:r>
                          </m:den>
                        </m:f>
                      </m:e>
                    </m:d>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𝐼𝑛𝑡𝑒𝑔𝑟𝑎𝑙𝑏𝑟𝑒𝑖𝑡𝑒</m:t>
                    </m:r>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𝐻</m:t>
                    </m:r>
                    <m:r>
                      <a:rPr lang="de-DE" sz="3200" b="0" i="1" smtClean="0">
                        <a:solidFill>
                          <a:schemeClr val="bg1"/>
                        </a:solidFill>
                        <a:latin typeface="Cambria Math" panose="02040503050406030204" pitchFamily="18" charset="0"/>
                        <a:sym typeface="Wingdings" panose="05000000000000000000" pitchFamily="2" charset="2"/>
                      </a:rPr>
                      <m:t>ö</m:t>
                    </m:r>
                    <m:r>
                      <a:rPr lang="de-DE" sz="3200" b="0" i="1" smtClean="0">
                        <a:solidFill>
                          <a:schemeClr val="bg1"/>
                        </a:solidFill>
                        <a:latin typeface="Cambria Math" panose="02040503050406030204" pitchFamily="18" charset="0"/>
                        <a:sym typeface="Wingdings" panose="05000000000000000000" pitchFamily="2" charset="2"/>
                      </a:rPr>
                      <m:t>h𝑒</m:t>
                    </m:r>
                  </m:oMath>
                </a14:m>
                <a:endParaRPr lang="de-DE" sz="3200" dirty="0">
                  <a:solidFill>
                    <a:schemeClr val="bg1"/>
                  </a:solidFill>
                  <a:latin typeface="Rockwell" panose="02060603020205020403" pitchFamily="18" charset="0"/>
                </a:endParaRPr>
              </a:p>
            </p:txBody>
          </p:sp>
        </mc:Choice>
        <mc:Fallback xmlns="">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4718086"/>
              </a:xfrm>
              <a:prstGeom prst="rect">
                <a:avLst/>
              </a:prstGeom>
              <a:blipFill>
                <a:blip r:embed="rId2"/>
                <a:stretch>
                  <a:fillRect l="-2502" t="-2717"/>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2B1CBE79-9E0A-D389-4C1A-8817768D1D9A}"/>
              </a:ext>
            </a:extLst>
          </p:cNvPr>
          <p:cNvSpPr>
            <a:spLocks noGrp="1"/>
          </p:cNvSpPr>
          <p:nvPr>
            <p:ph type="dt" sz="half" idx="10"/>
          </p:nvPr>
        </p:nvSpPr>
        <p:spPr/>
        <p:txBody>
          <a:bodyPr/>
          <a:lstStyle/>
          <a:p>
            <a:fld id="{33BFC432-743E-44ED-9125-EC5887DD2E75}" type="datetime1">
              <a:rPr lang="en-US" smtClean="0"/>
              <a:t>6/4/2024</a:t>
            </a:fld>
            <a:endParaRPr lang="en-US" dirty="0"/>
          </a:p>
        </p:txBody>
      </p:sp>
      <p:sp>
        <p:nvSpPr>
          <p:cNvPr id="4" name="Foliennummernplatzhalter 3">
            <a:extLst>
              <a:ext uri="{FF2B5EF4-FFF2-40B4-BE49-F238E27FC236}">
                <a16:creationId xmlns:a16="http://schemas.microsoft.com/office/drawing/2014/main" id="{FBEDD894-FEEA-599D-414E-399CEC1CB243}"/>
              </a:ext>
            </a:extLst>
          </p:cNvPr>
          <p:cNvSpPr>
            <a:spLocks noGrp="1"/>
          </p:cNvSpPr>
          <p:nvPr>
            <p:ph type="sldNum" sz="quarter" idx="12"/>
          </p:nvPr>
        </p:nvSpPr>
        <p:spPr/>
        <p:txBody>
          <a:bodyPr/>
          <a:lstStyle/>
          <a:p>
            <a:fld id="{0946259B-8396-46CD-AD42-FDEDA89DA278}" type="slidenum">
              <a:rPr lang="en-US" smtClean="0"/>
              <a:pPr/>
              <a:t>7</a:t>
            </a:fld>
            <a:endParaRPr lang="en-US" dirty="0"/>
          </a:p>
        </p:txBody>
      </p:sp>
    </p:spTree>
    <p:extLst>
      <p:ext uri="{BB962C8B-B14F-4D97-AF65-F5344CB8AC3E}">
        <p14:creationId xmlns:p14="http://schemas.microsoft.com/office/powerpoint/2010/main" val="299330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657493"/>
              </a:xfrm>
              <a:prstGeom prst="rect">
                <a:avLst/>
              </a:prstGeom>
              <a:noFill/>
            </p:spPr>
            <p:txBody>
              <a:bodyPr wrap="square" rtlCol="0">
                <a:spAutoFit/>
              </a:bodyPr>
              <a:lstStyle/>
              <a:p>
                <a:r>
                  <a:rPr lang="de-DE" sz="4400" dirty="0">
                    <a:solidFill>
                      <a:schemeClr val="bg1"/>
                    </a:solidFill>
                    <a:latin typeface="Rockwell" panose="02060603020205020403" pitchFamily="18" charset="0"/>
                  </a:rPr>
                  <a:t>Berechnung des Integrals:</a:t>
                </a: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r>
                  <a:rPr lang="de-DE" sz="3200" dirty="0">
                    <a:solidFill>
                      <a:schemeClr val="bg1"/>
                    </a:solidFill>
                    <a:latin typeface="Rockwell" panose="02060603020205020403" pitchFamily="18" charset="0"/>
                    <a:sym typeface="Wingdings" panose="05000000000000000000" pitchFamily="2" charset="2"/>
                  </a:rPr>
                  <a:t>Integral = </a:t>
                </a:r>
                <a14:m>
                  <m:oMath xmlns:m="http://schemas.openxmlformats.org/officeDocument/2006/math">
                    <m:d>
                      <m:dPr>
                        <m:ctrlPr>
                          <a:rPr lang="de-DE" sz="3200" b="0" i="1" smtClean="0">
                            <a:solidFill>
                              <a:schemeClr val="bg1"/>
                            </a:solidFill>
                            <a:latin typeface="Cambria Math" panose="02040503050406030204" pitchFamily="18" charset="0"/>
                            <a:sym typeface="Wingdings" panose="05000000000000000000" pitchFamily="2" charset="2"/>
                          </a:rPr>
                        </m:ctrlPr>
                      </m:dPr>
                      <m:e>
                        <m:f>
                          <m:fPr>
                            <m:ctrlPr>
                              <a:rPr lang="de-DE" sz="3200" b="0" i="1" smtClean="0">
                                <a:solidFill>
                                  <a:schemeClr val="bg1"/>
                                </a:solidFill>
                                <a:latin typeface="Cambria Math" panose="02040503050406030204" pitchFamily="18" charset="0"/>
                                <a:sym typeface="Wingdings" panose="05000000000000000000" pitchFamily="2" charset="2"/>
                              </a:rPr>
                            </m:ctrlPr>
                          </m:fPr>
                          <m:num>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ü</m:t>
                                </m:r>
                                <m:r>
                                  <a:rPr lang="de-DE" sz="3200" b="0" i="1" smtClean="0">
                                    <a:solidFill>
                                      <a:schemeClr val="bg1"/>
                                    </a:solidFill>
                                    <a:latin typeface="Cambria Math" panose="02040503050406030204" pitchFamily="18" charset="0"/>
                                    <a:sym typeface="Wingdings" panose="05000000000000000000" pitchFamily="2" charset="2"/>
                                  </a:rPr>
                                  <m:t>𝑏𝑒𝑟</m:t>
                                </m:r>
                              </m:sub>
                            </m:sSub>
                            <m:r>
                              <a:rPr lang="de-DE" sz="3200" b="0" i="1" smtClean="0">
                                <a:solidFill>
                                  <a:schemeClr val="bg1"/>
                                </a:solidFill>
                                <a:latin typeface="Cambria Math" panose="02040503050406030204" pitchFamily="18" charset="0"/>
                                <a:sym typeface="Wingdings" panose="05000000000000000000" pitchFamily="2" charset="2"/>
                              </a:rPr>
                              <m:t>−</m:t>
                            </m:r>
                            <m:sSub>
                              <m:sSubPr>
                                <m:ctrlPr>
                                  <a:rPr lang="de-DE" sz="3200" b="0" i="1" smtClean="0">
                                    <a:solidFill>
                                      <a:schemeClr val="bg1"/>
                                    </a:solidFill>
                                    <a:latin typeface="Cambria Math" panose="02040503050406030204" pitchFamily="18" charset="0"/>
                                    <a:sym typeface="Wingdings" panose="05000000000000000000" pitchFamily="2" charset="2"/>
                                  </a:rPr>
                                </m:ctrlPr>
                              </m:sSubPr>
                              <m:e>
                                <m:r>
                                  <a:rPr lang="de-DE" sz="3200" b="0" i="1" smtClean="0">
                                    <a:solidFill>
                                      <a:schemeClr val="bg1"/>
                                    </a:solidFill>
                                    <a:latin typeface="Cambria Math" panose="02040503050406030204" pitchFamily="18" charset="0"/>
                                    <a:sym typeface="Wingdings" panose="05000000000000000000" pitchFamily="2" charset="2"/>
                                  </a:rPr>
                                  <m:t>𝑝</m:t>
                                </m:r>
                              </m:e>
                              <m:sub>
                                <m:r>
                                  <a:rPr lang="de-DE" sz="3200" b="0" i="1" smtClean="0">
                                    <a:solidFill>
                                      <a:schemeClr val="bg1"/>
                                    </a:solidFill>
                                    <a:latin typeface="Cambria Math" panose="02040503050406030204" pitchFamily="18" charset="0"/>
                                    <a:sym typeface="Wingdings" panose="05000000000000000000" pitchFamily="2" charset="2"/>
                                  </a:rPr>
                                  <m:t>𝑢𝑛𝑡𝑒𝑟</m:t>
                                </m:r>
                              </m:sub>
                            </m:sSub>
                          </m:num>
                          <m:den>
                            <m:r>
                              <a:rPr lang="de-DE" sz="3200" b="0" i="1" smtClean="0">
                                <a:solidFill>
                                  <a:schemeClr val="bg1"/>
                                </a:solidFill>
                                <a:latin typeface="Cambria Math" panose="02040503050406030204" pitchFamily="18" charset="0"/>
                                <a:sym typeface="Wingdings" panose="05000000000000000000" pitchFamily="2" charset="2"/>
                              </a:rPr>
                              <m:t>𝑔</m:t>
                            </m:r>
                          </m:den>
                        </m:f>
                      </m:e>
                    </m:d>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𝐼𝑛𝑡𝑒𝑔𝑟𝑎𝑙𝑏𝑟𝑒𝑖𝑡𝑒</m:t>
                    </m:r>
                    <m:r>
                      <a:rPr lang="de-DE" sz="3200" b="0" i="1" smtClean="0">
                        <a:solidFill>
                          <a:schemeClr val="bg1"/>
                        </a:solidFill>
                        <a:latin typeface="Cambria Math" panose="02040503050406030204" pitchFamily="18" charset="0"/>
                        <a:sym typeface="Wingdings" panose="05000000000000000000" pitchFamily="2" charset="2"/>
                      </a:rPr>
                      <m:t>∗</m:t>
                    </m:r>
                    <m:r>
                      <a:rPr lang="de-DE" sz="3200" b="0" i="1" smtClean="0">
                        <a:solidFill>
                          <a:schemeClr val="bg1"/>
                        </a:solidFill>
                        <a:latin typeface="Cambria Math" panose="02040503050406030204" pitchFamily="18" charset="0"/>
                        <a:sym typeface="Wingdings" panose="05000000000000000000" pitchFamily="2" charset="2"/>
                      </a:rPr>
                      <m:t>𝐻</m:t>
                    </m:r>
                    <m:r>
                      <a:rPr lang="de-DE" sz="3200" b="0" i="1" smtClean="0">
                        <a:solidFill>
                          <a:schemeClr val="bg1"/>
                        </a:solidFill>
                        <a:latin typeface="Cambria Math" panose="02040503050406030204" pitchFamily="18" charset="0"/>
                        <a:sym typeface="Wingdings" panose="05000000000000000000" pitchFamily="2" charset="2"/>
                      </a:rPr>
                      <m:t>ö</m:t>
                    </m:r>
                    <m:r>
                      <a:rPr lang="de-DE" sz="3200" b="0" i="1" smtClean="0">
                        <a:solidFill>
                          <a:schemeClr val="bg1"/>
                        </a:solidFill>
                        <a:latin typeface="Cambria Math" panose="02040503050406030204" pitchFamily="18" charset="0"/>
                        <a:sym typeface="Wingdings" panose="05000000000000000000" pitchFamily="2" charset="2"/>
                      </a:rPr>
                      <m:t>h𝑒</m:t>
                    </m:r>
                  </m:oMath>
                </a14:m>
                <a:endParaRPr lang="de-DE" sz="3200" b="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Integral = </a:t>
                </a:r>
                <a14:m>
                  <m:oMath xmlns:m="http://schemas.openxmlformats.org/officeDocument/2006/math">
                    <m:d>
                      <m:dPr>
                        <m:ctrlPr>
                          <a:rPr lang="de-DE" sz="2800" b="0" i="1" smtClean="0">
                            <a:solidFill>
                              <a:schemeClr val="bg1"/>
                            </a:solidFill>
                            <a:latin typeface="Cambria Math" panose="02040503050406030204" pitchFamily="18" charset="0"/>
                          </a:rPr>
                        </m:ctrlPr>
                      </m:dPr>
                      <m:e>
                        <m:f>
                          <m:fPr>
                            <m:ctrlPr>
                              <a:rPr lang="de-DE" sz="2800" b="0" i="1" smtClean="0">
                                <a:solidFill>
                                  <a:schemeClr val="bg1"/>
                                </a:solidFill>
                                <a:latin typeface="Cambria Math" panose="02040503050406030204" pitchFamily="18" charset="0"/>
                              </a:rPr>
                            </m:ctrlPr>
                          </m:fPr>
                          <m:num>
                            <m:r>
                              <a:rPr lang="de-DE" sz="2800" b="0" i="1" smtClean="0">
                                <a:solidFill>
                                  <a:schemeClr val="bg1"/>
                                </a:solidFill>
                                <a:latin typeface="Cambria Math" panose="02040503050406030204" pitchFamily="18" charset="0"/>
                              </a:rPr>
                              <m:t>1−</m:t>
                            </m:r>
                            <m:r>
                              <a:rPr lang="de-DE" sz="2800" b="0" i="1" smtClean="0">
                                <a:solidFill>
                                  <a:schemeClr val="bg1"/>
                                </a:solidFill>
                                <a:latin typeface="Cambria Math" panose="02040503050406030204" pitchFamily="18" charset="0"/>
                              </a:rPr>
                              <m:t>1</m:t>
                            </m:r>
                          </m:num>
                          <m:den>
                            <m:r>
                              <a:rPr lang="de-DE" sz="2800" b="0" i="1" smtClean="0">
                                <a:solidFill>
                                  <a:schemeClr val="bg1"/>
                                </a:solidFill>
                                <a:latin typeface="Cambria Math" panose="02040503050406030204" pitchFamily="18" charset="0"/>
                              </a:rPr>
                              <m:t>6</m:t>
                            </m:r>
                          </m:den>
                        </m:f>
                      </m:e>
                    </m:d>
                    <m:r>
                      <a:rPr lang="de-DE" sz="2800" b="0" i="1" smtClean="0">
                        <a:solidFill>
                          <a:schemeClr val="bg1"/>
                        </a:solidFill>
                        <a:latin typeface="Cambria Math" panose="02040503050406030204" pitchFamily="18" charset="0"/>
                      </a:rPr>
                      <m:t>∗</m:t>
                    </m:r>
                    <m:r>
                      <a:rPr lang="de-DE" sz="2800" b="0" i="1" smtClean="0">
                        <a:solidFill>
                          <a:schemeClr val="bg1"/>
                        </a:solidFill>
                        <a:latin typeface="Cambria Math" panose="02040503050406030204" pitchFamily="18" charset="0"/>
                      </a:rPr>
                      <m:t>(4−</m:t>
                    </m:r>
                    <m:d>
                      <m:dPr>
                        <m:ctrlPr>
                          <a:rPr lang="de-DE" sz="2800" b="0" i="1" smtClean="0">
                            <a:solidFill>
                              <a:schemeClr val="bg1"/>
                            </a:solidFill>
                            <a:latin typeface="Cambria Math" panose="02040503050406030204" pitchFamily="18" charset="0"/>
                          </a:rPr>
                        </m:ctrlPr>
                      </m:dPr>
                      <m:e>
                        <m:r>
                          <a:rPr lang="de-DE" sz="2800" b="0" i="1" smtClean="0">
                            <a:solidFill>
                              <a:schemeClr val="bg1"/>
                            </a:solidFill>
                            <a:latin typeface="Cambria Math" panose="02040503050406030204" pitchFamily="18" charset="0"/>
                          </a:rPr>
                          <m:t>−1</m:t>
                        </m:r>
                      </m:e>
                    </m:d>
                    <m:r>
                      <a:rPr lang="de-DE" sz="2800" b="0" i="1" smtClean="0">
                        <a:solidFill>
                          <a:schemeClr val="bg1"/>
                        </a:solidFill>
                        <a:latin typeface="Cambria Math" panose="02040503050406030204" pitchFamily="18" charset="0"/>
                      </a:rPr>
                      <m:t>)</m:t>
                    </m:r>
                    <m:r>
                      <a:rPr lang="de-DE" sz="2800" b="0" i="1" smtClean="0">
                        <a:solidFill>
                          <a:schemeClr val="bg1"/>
                        </a:solidFill>
                        <a:latin typeface="Cambria Math" panose="02040503050406030204" pitchFamily="18" charset="0"/>
                      </a:rPr>
                      <m:t> ∗</m:t>
                    </m:r>
                    <m:d>
                      <m:dPr>
                        <m:ctrlPr>
                          <a:rPr lang="de-DE" sz="2800" b="0" i="1" smtClean="0">
                            <a:solidFill>
                              <a:schemeClr val="bg1"/>
                            </a:solidFill>
                            <a:latin typeface="Cambria Math" panose="02040503050406030204" pitchFamily="18" charset="0"/>
                          </a:rPr>
                        </m:ctrlPr>
                      </m:dPr>
                      <m:e>
                        <m:r>
                          <a:rPr lang="de-DE" sz="2800" b="0" i="1" smtClean="0">
                            <a:solidFill>
                              <a:schemeClr val="bg1"/>
                            </a:solidFill>
                            <a:latin typeface="Cambria Math" panose="02040503050406030204" pitchFamily="18" charset="0"/>
                          </a:rPr>
                          <m:t>25−</m:t>
                        </m:r>
                        <m:d>
                          <m:dPr>
                            <m:ctrlPr>
                              <a:rPr lang="de-DE" sz="2800" b="0" i="1" smtClean="0">
                                <a:solidFill>
                                  <a:schemeClr val="bg1"/>
                                </a:solidFill>
                                <a:latin typeface="Cambria Math" panose="02040503050406030204" pitchFamily="18" charset="0"/>
                              </a:rPr>
                            </m:ctrlPr>
                          </m:dPr>
                          <m:e>
                            <m:r>
                              <a:rPr lang="de-DE" sz="2800" b="0" i="1" smtClean="0">
                                <a:solidFill>
                                  <a:schemeClr val="bg1"/>
                                </a:solidFill>
                                <a:latin typeface="Cambria Math" panose="02040503050406030204" pitchFamily="18" charset="0"/>
                              </a:rPr>
                              <m:t>−5</m:t>
                            </m:r>
                          </m:e>
                        </m:d>
                      </m:e>
                    </m:d>
                    <m:r>
                      <a:rPr lang="de-DE" sz="2800" b="0" i="1" smtClean="0">
                        <a:solidFill>
                          <a:schemeClr val="bg1"/>
                        </a:solidFill>
                        <a:latin typeface="Cambria Math" panose="02040503050406030204" pitchFamily="18" charset="0"/>
                      </a:rPr>
                      <m:t>=</m:t>
                    </m:r>
                    <m:r>
                      <a:rPr lang="de-DE" sz="2800" b="0" i="1" smtClean="0">
                        <a:solidFill>
                          <a:schemeClr val="bg1"/>
                        </a:solidFill>
                        <a:latin typeface="Cambria Math" panose="02040503050406030204" pitchFamily="18" charset="0"/>
                      </a:rPr>
                      <m:t>0</m:t>
                    </m:r>
                    <m:r>
                      <a:rPr lang="de-DE" sz="2800" b="0" i="1" smtClean="0">
                        <a:solidFill>
                          <a:schemeClr val="bg1"/>
                        </a:solidFill>
                        <a:latin typeface="Cambria Math" panose="02040503050406030204" pitchFamily="18" charset="0"/>
                      </a:rPr>
                      <m:t>∗150=</m:t>
                    </m:r>
                    <m:r>
                      <a:rPr lang="de-DE" sz="2800" b="0" i="1" smtClean="0">
                        <a:solidFill>
                          <a:schemeClr val="bg1"/>
                        </a:solidFill>
                        <a:latin typeface="Cambria Math" panose="02040503050406030204" pitchFamily="18" charset="0"/>
                      </a:rPr>
                      <m:t>0</m:t>
                    </m:r>
                  </m:oMath>
                </a14:m>
                <a:endParaRPr lang="de-DE" sz="2800" b="0" i="1" dirty="0">
                  <a:solidFill>
                    <a:schemeClr val="bg1"/>
                  </a:solidFill>
                  <a:latin typeface="Cambria Math" panose="02040503050406030204" pitchFamily="18" charset="0"/>
                </a:endParaRPr>
              </a:p>
              <a:p>
                <a:endParaRPr lang="de-DE" sz="3200" dirty="0">
                  <a:solidFill>
                    <a:schemeClr val="bg1"/>
                  </a:solidFill>
                </a:endParaRPr>
              </a:p>
              <a:p>
                <a:r>
                  <a:rPr lang="de-DE" sz="3200" dirty="0">
                    <a:solidFill>
                      <a:schemeClr val="bg1"/>
                    </a:solidFill>
                    <a:latin typeface="Rockwell" panose="02060603020205020403" pitchFamily="18" charset="0"/>
                  </a:rPr>
                  <a:t>Tatsächliches Integral: 6.6667</a:t>
                </a:r>
              </a:p>
            </p:txBody>
          </p:sp>
        </mc:Choice>
        <mc:Fallback>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4657493"/>
              </a:xfrm>
              <a:prstGeom prst="rect">
                <a:avLst/>
              </a:prstGeom>
              <a:blipFill>
                <a:blip r:embed="rId2"/>
                <a:stretch>
                  <a:fillRect l="-2502" t="-2749" b="-3141"/>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2B1CBE79-9E0A-D389-4C1A-8817768D1D9A}"/>
              </a:ext>
            </a:extLst>
          </p:cNvPr>
          <p:cNvSpPr>
            <a:spLocks noGrp="1"/>
          </p:cNvSpPr>
          <p:nvPr>
            <p:ph type="dt" sz="half" idx="10"/>
          </p:nvPr>
        </p:nvSpPr>
        <p:spPr/>
        <p:txBody>
          <a:bodyPr/>
          <a:lstStyle/>
          <a:p>
            <a:fld id="{33BFC432-743E-44ED-9125-EC5887DD2E75}" type="datetime1">
              <a:rPr lang="en-US" smtClean="0"/>
              <a:t>6/4/2024</a:t>
            </a:fld>
            <a:endParaRPr lang="en-US" dirty="0"/>
          </a:p>
        </p:txBody>
      </p:sp>
      <p:sp>
        <p:nvSpPr>
          <p:cNvPr id="4" name="Foliennummernplatzhalter 3">
            <a:extLst>
              <a:ext uri="{FF2B5EF4-FFF2-40B4-BE49-F238E27FC236}">
                <a16:creationId xmlns:a16="http://schemas.microsoft.com/office/drawing/2014/main" id="{FBEDD894-FEEA-599D-414E-399CEC1CB243}"/>
              </a:ext>
            </a:extLst>
          </p:cNvPr>
          <p:cNvSpPr>
            <a:spLocks noGrp="1"/>
          </p:cNvSpPr>
          <p:nvPr>
            <p:ph type="sldNum" sz="quarter" idx="12"/>
          </p:nvPr>
        </p:nvSpPr>
        <p:spPr/>
        <p:txBody>
          <a:bodyPr/>
          <a:lstStyle/>
          <a:p>
            <a:fld id="{0946259B-8396-46CD-AD42-FDEDA89DA278}" type="slidenum">
              <a:rPr lang="en-US" smtClean="0"/>
              <a:pPr/>
              <a:t>8</a:t>
            </a:fld>
            <a:endParaRPr lang="en-US" dirty="0"/>
          </a:p>
        </p:txBody>
      </p:sp>
    </p:spTree>
    <p:extLst>
      <p:ext uri="{BB962C8B-B14F-4D97-AF65-F5344CB8AC3E}">
        <p14:creationId xmlns:p14="http://schemas.microsoft.com/office/powerpoint/2010/main" val="4085641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755422"/>
              </a:xfrm>
              <a:prstGeom prst="rect">
                <a:avLst/>
              </a:prstGeom>
              <a:noFill/>
            </p:spPr>
            <p:txBody>
              <a:bodyPr wrap="square" rtlCol="0">
                <a:spAutoFit/>
              </a:bodyPr>
              <a:lstStyle/>
              <a:p>
                <a:r>
                  <a:rPr lang="de-DE" sz="4400" dirty="0">
                    <a:solidFill>
                      <a:schemeClr val="bg1"/>
                    </a:solidFill>
                    <a:latin typeface="Rockwell" panose="02060603020205020403" pitchFamily="18" charset="0"/>
                  </a:rPr>
                  <a:t>Berechnung einer Kreisfläche:</a:t>
                </a:r>
              </a:p>
              <a:p>
                <a:endParaRPr lang="de-DE" sz="3200" dirty="0">
                  <a:solidFill>
                    <a:schemeClr val="bg1"/>
                  </a:solidFill>
                  <a:latin typeface="Rockwell" panose="02060603020205020403" pitchFamily="18" charset="0"/>
                  <a:sym typeface="Wingdings" panose="05000000000000000000" pitchFamily="2" charset="2"/>
                </a:endParaRPr>
              </a:p>
              <a:p>
                <a:r>
                  <a:rPr lang="de-DE" sz="3200" dirty="0" err="1">
                    <a:solidFill>
                      <a:schemeClr val="bg1"/>
                    </a:solidFill>
                    <a:latin typeface="Rockwell" panose="02060603020205020403" pitchFamily="18" charset="0"/>
                    <a:sym typeface="Wingdings" panose="05000000000000000000" pitchFamily="2" charset="2"/>
                  </a:rPr>
                  <a:t>Reminder</a:t>
                </a:r>
                <a:r>
                  <a:rPr lang="de-DE" sz="3200" dirty="0">
                    <a:solidFill>
                      <a:schemeClr val="bg1"/>
                    </a:solidFill>
                    <a:latin typeface="Rockwell" panose="02060603020205020403" pitchFamily="18" charset="0"/>
                    <a:sym typeface="Wingdings" panose="05000000000000000000" pitchFamily="2" charset="2"/>
                  </a:rPr>
                  <a:t>:     	</a:t>
                </a:r>
                <a14:m>
                  <m:oMath xmlns:m="http://schemas.openxmlformats.org/officeDocument/2006/math">
                    <m:sSup>
                      <m:sSupPr>
                        <m:ctrlPr>
                          <a:rPr lang="de-DE" sz="3200" i="1" smtClean="0">
                            <a:solidFill>
                              <a:schemeClr val="bg1"/>
                            </a:solidFill>
                            <a:latin typeface="Cambria Math" panose="02040503050406030204" pitchFamily="18" charset="0"/>
                            <a:sym typeface="Wingdings" panose="05000000000000000000" pitchFamily="2" charset="2"/>
                          </a:rPr>
                        </m:ctrlPr>
                      </m:sSupPr>
                      <m:e>
                        <m:r>
                          <a:rPr lang="de-DE" sz="3200" b="0" i="1" smtClean="0">
                            <a:solidFill>
                              <a:schemeClr val="bg1"/>
                            </a:solidFill>
                            <a:latin typeface="Cambria Math" panose="02040503050406030204" pitchFamily="18" charset="0"/>
                            <a:sym typeface="Wingdings" panose="05000000000000000000" pitchFamily="2" charset="2"/>
                          </a:rPr>
                          <m:t>𝑦</m:t>
                        </m:r>
                      </m:e>
                      <m:sup>
                        <m:r>
                          <a:rPr lang="de-DE" sz="3200" b="0" i="1" smtClean="0">
                            <a:solidFill>
                              <a:schemeClr val="bg1"/>
                            </a:solidFill>
                            <a:latin typeface="Cambria Math" panose="02040503050406030204" pitchFamily="18" charset="0"/>
                            <a:sym typeface="Wingdings" panose="05000000000000000000" pitchFamily="2" charset="2"/>
                          </a:rPr>
                          <m:t>2</m:t>
                        </m:r>
                      </m:sup>
                    </m:sSup>
                    <m:r>
                      <a:rPr lang="de-DE" sz="3200" b="0" i="1" smtClean="0">
                        <a:solidFill>
                          <a:schemeClr val="bg1"/>
                        </a:solidFill>
                        <a:latin typeface="Cambria Math" panose="02040503050406030204" pitchFamily="18" charset="0"/>
                        <a:sym typeface="Wingdings" panose="05000000000000000000" pitchFamily="2" charset="2"/>
                      </a:rPr>
                      <m:t>+</m:t>
                    </m:r>
                    <m:sSup>
                      <m:sSupPr>
                        <m:ctrlPr>
                          <a:rPr lang="de-DE" sz="3200" b="0" i="1" smtClean="0">
                            <a:solidFill>
                              <a:schemeClr val="bg1"/>
                            </a:solidFill>
                            <a:latin typeface="Cambria Math" panose="02040503050406030204" pitchFamily="18" charset="0"/>
                            <a:sym typeface="Wingdings" panose="05000000000000000000" pitchFamily="2" charset="2"/>
                          </a:rPr>
                        </m:ctrlPr>
                      </m:sSupPr>
                      <m:e>
                        <m:r>
                          <a:rPr lang="de-DE" sz="3200" b="0" i="1" smtClean="0">
                            <a:solidFill>
                              <a:schemeClr val="bg1"/>
                            </a:solidFill>
                            <a:latin typeface="Cambria Math" panose="02040503050406030204" pitchFamily="18" charset="0"/>
                            <a:sym typeface="Wingdings" panose="05000000000000000000" pitchFamily="2" charset="2"/>
                          </a:rPr>
                          <m:t>𝑥</m:t>
                        </m:r>
                      </m:e>
                      <m:sup>
                        <m:r>
                          <a:rPr lang="de-DE" sz="3200" b="0" i="1" smtClean="0">
                            <a:solidFill>
                              <a:schemeClr val="bg1"/>
                            </a:solidFill>
                            <a:latin typeface="Cambria Math" panose="02040503050406030204" pitchFamily="18" charset="0"/>
                            <a:sym typeface="Wingdings" panose="05000000000000000000" pitchFamily="2" charset="2"/>
                          </a:rPr>
                          <m:t>2</m:t>
                        </m:r>
                      </m:sup>
                    </m:sSup>
                    <m:r>
                      <a:rPr lang="de-DE" sz="3200" b="0" i="1" smtClean="0">
                        <a:solidFill>
                          <a:schemeClr val="bg1"/>
                        </a:solidFill>
                        <a:latin typeface="Cambria Math" panose="02040503050406030204" pitchFamily="18" charset="0"/>
                        <a:sym typeface="Wingdings" panose="05000000000000000000" pitchFamily="2" charset="2"/>
                      </a:rPr>
                      <m:t>=1</m:t>
                    </m:r>
                  </m:oMath>
                </a14:m>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200" dirty="0">
                  <a:solidFill>
                    <a:schemeClr val="bg1"/>
                  </a:solidFill>
                  <a:latin typeface="Rockwell" panose="02060603020205020403" pitchFamily="18" charset="0"/>
                  <a:sym typeface="Wingdings" panose="05000000000000000000" pitchFamily="2" charset="2"/>
                </a:endParaRPr>
              </a:p>
              <a:p>
                <a:endParaRPr lang="de-DE" sz="3600" dirty="0">
                  <a:solidFill>
                    <a:schemeClr val="bg1"/>
                  </a:solidFill>
                  <a:latin typeface="Rockwell" panose="02060603020205020403" pitchFamily="18" charset="0"/>
                  <a:sym typeface="Wingdings" panose="05000000000000000000" pitchFamily="2" charset="2"/>
                </a:endParaRPr>
              </a:p>
              <a:p>
                <a:pPr marL="457200" indent="-457200">
                  <a:buFont typeface="Wingdings" panose="05000000000000000000" pitchFamily="2" charset="2"/>
                  <a:buChar char="à"/>
                </a:pPr>
                <a:r>
                  <a:rPr lang="de-DE" sz="3200" dirty="0">
                    <a:solidFill>
                      <a:schemeClr val="bg1"/>
                    </a:solidFill>
                    <a:latin typeface="Rockwell" panose="02060603020205020403" pitchFamily="18" charset="0"/>
                    <a:sym typeface="Wingdings" panose="05000000000000000000" pitchFamily="2" charset="2"/>
                  </a:rPr>
                  <a:t>Monte-Carlo Integration anpassbar:</a:t>
                </a:r>
              </a:p>
              <a:p>
                <a:r>
                  <a:rPr lang="de-DE" sz="3200" dirty="0">
                    <a:solidFill>
                      <a:schemeClr val="bg1"/>
                    </a:solidFill>
                    <a:latin typeface="Rockwell" panose="02060603020205020403" pitchFamily="18" charset="0"/>
                    <a:sym typeface="Wingdings" panose="05000000000000000000" pitchFamily="2" charset="2"/>
                  </a:rPr>
                  <a:t>    Überprüfung ob Punkt innerhalb des Kreises</a:t>
                </a:r>
              </a:p>
              <a:p>
                <a:r>
                  <a:rPr lang="de-DE" sz="3200" dirty="0">
                    <a:solidFill>
                      <a:schemeClr val="bg1"/>
                    </a:solidFill>
                    <a:latin typeface="Rockwell" panose="02060603020205020403" pitchFamily="18" charset="0"/>
                    <a:sym typeface="Wingdings" panose="05000000000000000000" pitchFamily="2" charset="2"/>
                  </a:rPr>
                  <a:t>    Ansonsten gleiches Vorgehen</a:t>
                </a:r>
              </a:p>
            </p:txBody>
          </p:sp>
        </mc:Choice>
        <mc:Fallback xmlns="">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5755422"/>
              </a:xfrm>
              <a:prstGeom prst="rect">
                <a:avLst/>
              </a:prstGeom>
              <a:blipFill>
                <a:blip r:embed="rId2"/>
                <a:stretch>
                  <a:fillRect l="-2502" t="-2225" b="-2331"/>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2B1CBE79-9E0A-D389-4C1A-8817768D1D9A}"/>
              </a:ext>
            </a:extLst>
          </p:cNvPr>
          <p:cNvSpPr>
            <a:spLocks noGrp="1"/>
          </p:cNvSpPr>
          <p:nvPr>
            <p:ph type="dt" sz="half" idx="10"/>
          </p:nvPr>
        </p:nvSpPr>
        <p:spPr/>
        <p:txBody>
          <a:bodyPr/>
          <a:lstStyle/>
          <a:p>
            <a:fld id="{33BFC432-743E-44ED-9125-EC5887DD2E75}" type="datetime1">
              <a:rPr lang="en-US" smtClean="0"/>
              <a:t>6/4/2024</a:t>
            </a:fld>
            <a:endParaRPr lang="en-US" dirty="0"/>
          </a:p>
        </p:txBody>
      </p:sp>
      <p:sp>
        <p:nvSpPr>
          <p:cNvPr id="4" name="Foliennummernplatzhalter 3">
            <a:extLst>
              <a:ext uri="{FF2B5EF4-FFF2-40B4-BE49-F238E27FC236}">
                <a16:creationId xmlns:a16="http://schemas.microsoft.com/office/drawing/2014/main" id="{FBEDD894-FEEA-599D-414E-399CEC1CB243}"/>
              </a:ext>
            </a:extLst>
          </p:cNvPr>
          <p:cNvSpPr>
            <a:spLocks noGrp="1"/>
          </p:cNvSpPr>
          <p:nvPr>
            <p:ph type="sldNum" sz="quarter" idx="12"/>
          </p:nvPr>
        </p:nvSpPr>
        <p:spPr/>
        <p:txBody>
          <a:bodyPr/>
          <a:lstStyle/>
          <a:p>
            <a:fld id="{0946259B-8396-46CD-AD42-FDEDA89DA278}" type="slidenum">
              <a:rPr lang="en-US" smtClean="0"/>
              <a:pPr/>
              <a:t>9</a:t>
            </a:fld>
            <a:endParaRPr lang="en-US" dirty="0"/>
          </a:p>
        </p:txBody>
      </p:sp>
      <p:grpSp>
        <p:nvGrpSpPr>
          <p:cNvPr id="7" name="Gruppieren 6">
            <a:extLst>
              <a:ext uri="{FF2B5EF4-FFF2-40B4-BE49-F238E27FC236}">
                <a16:creationId xmlns:a16="http://schemas.microsoft.com/office/drawing/2014/main" id="{54728D2D-597C-61DF-DF04-6D0C3BB27274}"/>
              </a:ext>
            </a:extLst>
          </p:cNvPr>
          <p:cNvGrpSpPr/>
          <p:nvPr/>
        </p:nvGrpSpPr>
        <p:grpSpPr>
          <a:xfrm>
            <a:off x="7729870" y="1187133"/>
            <a:ext cx="3507335" cy="3411681"/>
            <a:chOff x="7880873" y="1187134"/>
            <a:chExt cx="3356332" cy="3264796"/>
          </a:xfrm>
        </p:grpSpPr>
        <p:sp>
          <p:nvSpPr>
            <p:cNvPr id="5" name="Rechteck 4">
              <a:extLst>
                <a:ext uri="{FF2B5EF4-FFF2-40B4-BE49-F238E27FC236}">
                  <a16:creationId xmlns:a16="http://schemas.microsoft.com/office/drawing/2014/main" id="{718B1CF1-0A74-54F7-40AC-4689A283AD17}"/>
                </a:ext>
              </a:extLst>
            </p:cNvPr>
            <p:cNvSpPr/>
            <p:nvPr/>
          </p:nvSpPr>
          <p:spPr>
            <a:xfrm>
              <a:off x="8353352" y="1336759"/>
              <a:ext cx="2784224" cy="279099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28" name="Picture 4">
              <a:extLst>
                <a:ext uri="{FF2B5EF4-FFF2-40B4-BE49-F238E27FC236}">
                  <a16:creationId xmlns:a16="http://schemas.microsoft.com/office/drawing/2014/main" id="{CE3D32A5-C567-CB22-00B3-4E72096C1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0873" y="1187134"/>
              <a:ext cx="3356332" cy="326479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72393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538230"/>
              </a:xfrm>
              <a:prstGeom prst="rect">
                <a:avLst/>
              </a:prstGeom>
              <a:noFill/>
            </p:spPr>
            <p:txBody>
              <a:bodyPr wrap="square" rtlCol="0">
                <a:spAutoFit/>
              </a:bodyPr>
              <a:lstStyle/>
              <a:p>
                <a:r>
                  <a:rPr lang="de-DE" sz="4400" dirty="0">
                    <a:solidFill>
                      <a:schemeClr val="bg1"/>
                    </a:solidFill>
                    <a:latin typeface="Rockwell" panose="02060603020205020403" pitchFamily="18" charset="0"/>
                  </a:rPr>
                  <a:t>Lösung des Problems:</a:t>
                </a:r>
              </a:p>
              <a:p>
                <a:endParaRPr lang="de-DE" sz="4400" dirty="0">
                  <a:solidFill>
                    <a:schemeClr val="bg1"/>
                  </a:solidFill>
                  <a:latin typeface="Rockwell" panose="02060603020205020403" pitchFamily="18" charset="0"/>
                </a:endParaRPr>
              </a:p>
              <a:p>
                <a:pPr/>
                <a14:m>
                  <m:oMathPara xmlns:m="http://schemas.openxmlformats.org/officeDocument/2006/math">
                    <m:oMathParaPr>
                      <m:jc m:val="centerGroup"/>
                    </m:oMathParaPr>
                    <m:oMath xmlns:m="http://schemas.openxmlformats.org/officeDocument/2006/math">
                      <m:nary>
                        <m:naryPr>
                          <m:ctrlPr>
                            <a:rPr lang="de-DE" sz="3200" i="1" smtClean="0">
                              <a:solidFill>
                                <a:schemeClr val="bg1"/>
                              </a:solidFill>
                              <a:latin typeface="Cambria Math" panose="02040503050406030204" pitchFamily="18" charset="0"/>
                            </a:rPr>
                          </m:ctrlPr>
                        </m:naryPr>
                        <m:sub>
                          <m:r>
                            <m:rPr>
                              <m:brk m:alnAt="23"/>
                            </m:rPr>
                            <a:rPr lang="de-DE" sz="3200" b="0" i="1" smtClean="0">
                              <a:solidFill>
                                <a:schemeClr val="bg1"/>
                              </a:solidFill>
                              <a:latin typeface="Cambria Math" panose="02040503050406030204" pitchFamily="18" charset="0"/>
                            </a:rPr>
                            <m:t>3</m:t>
                          </m:r>
                          <m:r>
                            <a:rPr lang="de-DE" sz="3200" b="0" i="1" smtClean="0">
                              <a:solidFill>
                                <a:schemeClr val="bg1"/>
                              </a:solidFill>
                              <a:latin typeface="Cambria Math" panose="02040503050406030204" pitchFamily="18" charset="0"/>
                            </a:rPr>
                            <m:t>.1</m:t>
                          </m:r>
                        </m:sub>
                        <m:sup>
                          <m:r>
                            <a:rPr lang="de-DE" sz="3200" b="0" i="1" smtClean="0">
                              <a:solidFill>
                                <a:schemeClr val="bg1"/>
                              </a:solidFill>
                              <a:latin typeface="Cambria Math" panose="02040503050406030204" pitchFamily="18" charset="0"/>
                            </a:rPr>
                            <m:t>3.2</m:t>
                          </m:r>
                        </m:sup>
                        <m:e>
                          <m:sSup>
                            <m:sSupPr>
                              <m:ctrlPr>
                                <a:rPr lang="de-DE" sz="3200" i="1">
                                  <a:solidFill>
                                    <a:schemeClr val="bg1"/>
                                  </a:solidFill>
                                  <a:latin typeface="Cambria Math" panose="02040503050406030204" pitchFamily="18" charset="0"/>
                                  <a:cs typeface="Biome" panose="020B0502040204020203" pitchFamily="34" charset="0"/>
                                </a:rPr>
                              </m:ctrlPr>
                            </m:sSupPr>
                            <m:e>
                              <m:r>
                                <a:rPr lang="de-DE" sz="3200" i="1">
                                  <a:solidFill>
                                    <a:schemeClr val="bg1"/>
                                  </a:solidFill>
                                  <a:latin typeface="Cambria Math" panose="02040503050406030204" pitchFamily="18" charset="0"/>
                                  <a:cs typeface="Biome" panose="020B0502040204020203" pitchFamily="34" charset="0"/>
                                </a:rPr>
                                <m:t>𝑒</m:t>
                              </m:r>
                            </m:e>
                            <m:sup>
                              <m:r>
                                <a:rPr lang="de-DE" sz="3200" i="1">
                                  <a:solidFill>
                                    <a:schemeClr val="bg1"/>
                                  </a:solidFill>
                                  <a:latin typeface="Cambria Math" panose="02040503050406030204" pitchFamily="18" charset="0"/>
                                  <a:cs typeface="Biome" panose="020B0502040204020203" pitchFamily="34" charset="0"/>
                                </a:rPr>
                                <m:t>𝑥</m:t>
                              </m:r>
                            </m:sup>
                          </m:sSup>
                          <m:r>
                            <a:rPr lang="de-DE" sz="3200" i="1">
                              <a:solidFill>
                                <a:schemeClr val="bg1"/>
                              </a:solidFill>
                              <a:latin typeface="Cambria Math" panose="02040503050406030204" pitchFamily="18" charset="0"/>
                              <a:cs typeface="Biome" panose="020B0502040204020203" pitchFamily="34" charset="0"/>
                            </a:rPr>
                            <m:t>∗</m:t>
                          </m:r>
                          <m:func>
                            <m:funcPr>
                              <m:ctrlPr>
                                <a:rPr lang="de-DE" sz="3200" i="1">
                                  <a:solidFill>
                                    <a:schemeClr val="bg1"/>
                                  </a:solidFill>
                                  <a:latin typeface="Cambria Math" panose="02040503050406030204" pitchFamily="18" charset="0"/>
                                  <a:cs typeface="Biome" panose="020B0502040204020203" pitchFamily="34" charset="0"/>
                                </a:rPr>
                              </m:ctrlPr>
                            </m:funcPr>
                            <m:fName>
                              <m:r>
                                <m:rPr>
                                  <m:sty m:val="p"/>
                                </m:rPr>
                                <a:rPr lang="de-DE" sz="3200">
                                  <a:solidFill>
                                    <a:schemeClr val="bg1"/>
                                  </a:solidFill>
                                  <a:latin typeface="Cambria Math" panose="02040503050406030204" pitchFamily="18" charset="0"/>
                                  <a:cs typeface="Biome" panose="020B0502040204020203" pitchFamily="34" charset="0"/>
                                </a:rPr>
                                <m:t>cos</m:t>
                              </m:r>
                            </m:fName>
                            <m:e>
                              <m:d>
                                <m:dPr>
                                  <m:ctrlPr>
                                    <a:rPr lang="de-DE" sz="3200" i="1">
                                      <a:solidFill>
                                        <a:schemeClr val="bg1"/>
                                      </a:solidFill>
                                      <a:latin typeface="Cambria Math" panose="02040503050406030204" pitchFamily="18" charset="0"/>
                                      <a:cs typeface="Biome" panose="020B0502040204020203" pitchFamily="34" charset="0"/>
                                    </a:rPr>
                                  </m:ctrlPr>
                                </m:dPr>
                                <m:e>
                                  <m:f>
                                    <m:fPr>
                                      <m:ctrlPr>
                                        <a:rPr lang="de-DE" sz="3200" i="1">
                                          <a:solidFill>
                                            <a:schemeClr val="bg1"/>
                                          </a:solidFill>
                                          <a:latin typeface="Cambria Math" panose="02040503050406030204" pitchFamily="18" charset="0"/>
                                          <a:cs typeface="Biome" panose="020B0502040204020203" pitchFamily="34" charset="0"/>
                                        </a:rPr>
                                      </m:ctrlPr>
                                    </m:fPr>
                                    <m:num>
                                      <m:r>
                                        <a:rPr lang="de-DE" sz="3200" i="1">
                                          <a:solidFill>
                                            <a:schemeClr val="bg1"/>
                                          </a:solidFill>
                                          <a:latin typeface="Cambria Math" panose="02040503050406030204" pitchFamily="18" charset="0"/>
                                          <a:cs typeface="Biome" panose="020B0502040204020203" pitchFamily="34" charset="0"/>
                                        </a:rPr>
                                        <m:t>1</m:t>
                                      </m:r>
                                    </m:num>
                                    <m:den>
                                      <m:r>
                                        <m:rPr>
                                          <m:sty m:val="p"/>
                                        </m:rPr>
                                        <a:rPr lang="de-DE" sz="3200">
                                          <a:solidFill>
                                            <a:schemeClr val="bg1"/>
                                          </a:solidFill>
                                          <a:latin typeface="Cambria Math" panose="02040503050406030204" pitchFamily="18" charset="0"/>
                                          <a:cs typeface="Biome" panose="020B0502040204020203" pitchFamily="34" charset="0"/>
                                        </a:rPr>
                                        <m:t>sin</m:t>
                                      </m:r>
                                      <m:r>
                                        <a:rPr lang="de-DE" sz="3200" i="1">
                                          <a:solidFill>
                                            <a:schemeClr val="bg1"/>
                                          </a:solidFill>
                                          <a:latin typeface="Cambria Math" panose="02040503050406030204" pitchFamily="18" charset="0"/>
                                          <a:cs typeface="Biome" panose="020B0502040204020203" pitchFamily="34" charset="0"/>
                                        </a:rPr>
                                        <m:t>⁡(</m:t>
                                      </m:r>
                                      <m:r>
                                        <a:rPr lang="de-DE" sz="3200" i="1">
                                          <a:solidFill>
                                            <a:schemeClr val="bg1"/>
                                          </a:solidFill>
                                          <a:latin typeface="Cambria Math" panose="02040503050406030204" pitchFamily="18" charset="0"/>
                                          <a:cs typeface="Biome" panose="020B0502040204020203" pitchFamily="34" charset="0"/>
                                        </a:rPr>
                                        <m:t>𝑥</m:t>
                                      </m:r>
                                      <m:r>
                                        <a:rPr lang="de-DE" sz="3200" i="1">
                                          <a:solidFill>
                                            <a:schemeClr val="bg1"/>
                                          </a:solidFill>
                                          <a:latin typeface="Cambria Math" panose="02040503050406030204" pitchFamily="18" charset="0"/>
                                          <a:cs typeface="Biome" panose="020B0502040204020203" pitchFamily="34" charset="0"/>
                                        </a:rPr>
                                        <m:t>)</m:t>
                                      </m:r>
                                    </m:den>
                                  </m:f>
                                </m:e>
                              </m:d>
                              <m:r>
                                <a:rPr lang="de-DE" sz="3200" i="1">
                                  <a:solidFill>
                                    <a:schemeClr val="bg1"/>
                                  </a:solidFill>
                                  <a:latin typeface="Cambria Math" panose="02040503050406030204" pitchFamily="18" charset="0"/>
                                  <a:cs typeface="Biome" panose="020B0502040204020203" pitchFamily="34" charset="0"/>
                                </a:rPr>
                                <m:t>+ </m:t>
                              </m:r>
                              <m:sSup>
                                <m:sSupPr>
                                  <m:ctrlPr>
                                    <a:rPr lang="de-DE" sz="3200" i="1">
                                      <a:solidFill>
                                        <a:schemeClr val="bg1"/>
                                      </a:solidFill>
                                      <a:latin typeface="Cambria Math" panose="02040503050406030204" pitchFamily="18" charset="0"/>
                                      <a:cs typeface="Biome" panose="020B0502040204020203" pitchFamily="34" charset="0"/>
                                    </a:rPr>
                                  </m:ctrlPr>
                                </m:sSupPr>
                                <m:e>
                                  <m:r>
                                    <a:rPr lang="de-DE" sz="3200" i="1">
                                      <a:solidFill>
                                        <a:schemeClr val="bg1"/>
                                      </a:solidFill>
                                      <a:latin typeface="Cambria Math" panose="02040503050406030204" pitchFamily="18" charset="0"/>
                                      <a:cs typeface="Biome" panose="020B0502040204020203" pitchFamily="34" charset="0"/>
                                    </a:rPr>
                                    <m:t>𝑥</m:t>
                                  </m:r>
                                </m:e>
                                <m:sup>
                                  <m:r>
                                    <a:rPr lang="de-DE" sz="3200" i="1">
                                      <a:solidFill>
                                        <a:schemeClr val="bg1"/>
                                      </a:solidFill>
                                      <a:latin typeface="Cambria Math" panose="02040503050406030204" pitchFamily="18" charset="0"/>
                                      <a:cs typeface="Biome" panose="020B0502040204020203" pitchFamily="34" charset="0"/>
                                    </a:rPr>
                                    <m:t>2</m:t>
                                  </m:r>
                                </m:sup>
                              </m:sSup>
                            </m:e>
                          </m:func>
                        </m:e>
                      </m:nary>
                    </m:oMath>
                  </m:oMathPara>
                </a14:m>
                <a:endParaRPr lang="de-DE" sz="3200" dirty="0">
                  <a:solidFill>
                    <a:schemeClr val="bg1"/>
                  </a:solidFill>
                  <a:latin typeface="Rockwell" panose="02060603020205020403" pitchFamily="18" charset="0"/>
                </a:endParaRPr>
              </a:p>
              <a:p>
                <a:endParaRPr lang="de-DE" sz="32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Mit der Monte-Carlo Integration erhalten wir…</a:t>
                </a:r>
              </a:p>
              <a:p>
                <a:endParaRPr lang="de-DE" sz="32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sym typeface="Wingdings" panose="05000000000000000000" pitchFamily="2" charset="2"/>
                  </a:rPr>
                  <a:t></a:t>
                </a:r>
                <a:r>
                  <a:rPr lang="de-DE" sz="3200" dirty="0" err="1">
                    <a:solidFill>
                      <a:schemeClr val="bg1"/>
                    </a:solidFill>
                    <a:latin typeface="Rockwell" panose="02060603020205020403" pitchFamily="18" charset="0"/>
                    <a:sym typeface="Wingdings" panose="05000000000000000000" pitchFamily="2" charset="2"/>
                  </a:rPr>
                  <a:t>Jupyter</a:t>
                </a:r>
                <a:endParaRPr lang="de-DE" sz="3200" dirty="0">
                  <a:solidFill>
                    <a:schemeClr val="bg1"/>
                  </a:solidFill>
                  <a:latin typeface="Rockwell" panose="02060603020205020403" pitchFamily="18" charset="0"/>
                  <a:sym typeface="Wingdings" panose="05000000000000000000" pitchFamily="2" charset="2"/>
                </a:endParaRPr>
              </a:p>
            </p:txBody>
          </p:sp>
        </mc:Choice>
        <mc:Fallback xmlns="">
          <p:sp>
            <p:nvSpPr>
              <p:cNvPr id="2" name="Textfeld 1">
                <a:extLst>
                  <a:ext uri="{FF2B5EF4-FFF2-40B4-BE49-F238E27FC236}">
                    <a16:creationId xmlns:a16="http://schemas.microsoft.com/office/drawing/2014/main" id="{65ABDE1F-2306-6CA3-4397-841D7BECE705}"/>
                  </a:ext>
                </a:extLst>
              </p:cNvPr>
              <p:cNvSpPr txBox="1">
                <a:spLocks noRot="1" noChangeAspect="1" noMove="1" noResize="1" noEditPoints="1" noAdjustHandles="1" noChangeArrowheads="1" noChangeShapeType="1" noTextEdit="1"/>
              </p:cNvSpPr>
              <p:nvPr/>
            </p:nvSpPr>
            <p:spPr>
              <a:xfrm>
                <a:off x="1792224" y="429768"/>
                <a:ext cx="9746080" cy="4538230"/>
              </a:xfrm>
              <a:prstGeom prst="rect">
                <a:avLst/>
              </a:prstGeom>
              <a:blipFill>
                <a:blip r:embed="rId2"/>
                <a:stretch>
                  <a:fillRect l="-2502" t="-2823" b="-3360"/>
                </a:stretch>
              </a:blipFill>
            </p:spPr>
            <p:txBody>
              <a:bodyPr/>
              <a:lstStyle/>
              <a:p>
                <a:r>
                  <a:rPr lang="de-DE">
                    <a:noFill/>
                  </a:rPr>
                  <a:t> </a:t>
                </a:r>
              </a:p>
            </p:txBody>
          </p:sp>
        </mc:Fallback>
      </mc:AlternateContent>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10</a:t>
            </a:fld>
            <a:endParaRPr lang="en-US" dirty="0"/>
          </a:p>
        </p:txBody>
      </p:sp>
    </p:spTree>
    <p:extLst>
      <p:ext uri="{BB962C8B-B14F-4D97-AF65-F5344CB8AC3E}">
        <p14:creationId xmlns:p14="http://schemas.microsoft.com/office/powerpoint/2010/main" val="1081441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232202"/>
          </a:xfrm>
          <a:prstGeom prst="rect">
            <a:avLst/>
          </a:prstGeom>
          <a:noFill/>
        </p:spPr>
        <p:txBody>
          <a:bodyPr wrap="square" rtlCol="0">
            <a:spAutoFit/>
          </a:bodyPr>
          <a:lstStyle/>
          <a:p>
            <a:r>
              <a:rPr lang="de-DE" sz="4400" dirty="0">
                <a:solidFill>
                  <a:schemeClr val="bg1"/>
                </a:solidFill>
                <a:latin typeface="Rockwell" panose="02060603020205020403" pitchFamily="18" charset="0"/>
              </a:rPr>
              <a:t>Programmiersprachen im Vergleich:</a:t>
            </a:r>
          </a:p>
          <a:p>
            <a:endParaRPr lang="de-DE" sz="4400" dirty="0">
              <a:solidFill>
                <a:schemeClr val="bg1"/>
              </a:solidFill>
              <a:latin typeface="Rockwell" panose="02060603020205020403" pitchFamily="18" charset="0"/>
            </a:endParaRPr>
          </a:p>
          <a:p>
            <a:r>
              <a:rPr lang="de-DE" sz="3600" dirty="0">
                <a:solidFill>
                  <a:schemeClr val="bg1"/>
                </a:solidFill>
                <a:latin typeface="Rockwell" panose="02060603020205020403" pitchFamily="18" charset="0"/>
              </a:rPr>
              <a:t>100.000.000 Punkte mit einem Thread:</a:t>
            </a:r>
          </a:p>
          <a:p>
            <a:endParaRPr lang="de-DE" sz="1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Rust  		</a:t>
            </a:r>
            <a:r>
              <a:rPr lang="de-DE" sz="2800" dirty="0">
                <a:solidFill>
                  <a:schemeClr val="bg1"/>
                </a:solidFill>
                <a:latin typeface="Rockwell" panose="02060603020205020403" pitchFamily="18" charset="0"/>
              </a:rPr>
              <a:t>3.974s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err="1">
                <a:solidFill>
                  <a:schemeClr val="bg1"/>
                </a:solidFill>
                <a:latin typeface="Rockwell" panose="02060603020205020403" pitchFamily="18" charset="0"/>
              </a:rPr>
              <a:t>Kotlin</a:t>
            </a:r>
            <a:r>
              <a:rPr lang="de-DE" sz="3200" dirty="0">
                <a:solidFill>
                  <a:schemeClr val="bg1"/>
                </a:solidFill>
                <a:latin typeface="Rockwell" panose="02060603020205020403" pitchFamily="18" charset="0"/>
              </a:rPr>
              <a:t>		</a:t>
            </a:r>
            <a:r>
              <a:rPr lang="de-DE" sz="2800" dirty="0">
                <a:solidFill>
                  <a:schemeClr val="bg1"/>
                </a:solidFill>
                <a:latin typeface="Rockwell" panose="02060603020205020403" pitchFamily="18" charset="0"/>
              </a:rPr>
              <a:t>4.27s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Java		</a:t>
            </a:r>
            <a:r>
              <a:rPr lang="de-DE" sz="2800" dirty="0">
                <a:solidFill>
                  <a:schemeClr val="bg1"/>
                </a:solidFill>
                <a:latin typeface="Rockwell" panose="02060603020205020403" pitchFamily="18" charset="0"/>
              </a:rPr>
              <a:t>6.02s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C++		</a:t>
            </a:r>
            <a:r>
              <a:rPr lang="de-DE" sz="2800" dirty="0">
                <a:solidFill>
                  <a:schemeClr val="bg1"/>
                </a:solidFill>
                <a:latin typeface="Rockwell" panose="02060603020205020403" pitchFamily="18" charset="0"/>
              </a:rPr>
              <a:t>14.56s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Python		</a:t>
            </a:r>
            <a:r>
              <a:rPr lang="de-DE" sz="2800" dirty="0">
                <a:solidFill>
                  <a:schemeClr val="bg1"/>
                </a:solidFill>
                <a:latin typeface="Rockwell" panose="02060603020205020403" pitchFamily="18" charset="0"/>
              </a:rPr>
              <a:t>81.01s </a:t>
            </a:r>
            <a:r>
              <a:rPr lang="de-DE" sz="2800" dirty="0">
                <a:solidFill>
                  <a:schemeClr val="bg1"/>
                </a:solidFill>
                <a:latin typeface="Rockwell" panose="02060603020205020403" pitchFamily="18" charset="0"/>
                <a:sym typeface="Wingdings" panose="05000000000000000000" pitchFamily="2" charset="2"/>
              </a:rPr>
              <a:t></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err="1">
                <a:solidFill>
                  <a:schemeClr val="bg1"/>
                </a:solidFill>
                <a:latin typeface="Rockwell" panose="02060603020205020403" pitchFamily="18" charset="0"/>
              </a:rPr>
              <a:t>Matlab</a:t>
            </a:r>
            <a:r>
              <a:rPr lang="de-DE" sz="3200" dirty="0">
                <a:solidFill>
                  <a:schemeClr val="bg1"/>
                </a:solidFill>
                <a:latin typeface="Rockwell" panose="02060603020205020403" pitchFamily="18" charset="0"/>
              </a:rPr>
              <a:t>		</a:t>
            </a:r>
            <a:r>
              <a:rPr lang="de-DE" sz="2800" dirty="0">
                <a:solidFill>
                  <a:schemeClr val="bg1"/>
                </a:solidFill>
                <a:latin typeface="Rockwell" panose="02060603020205020403" pitchFamily="18" charset="0"/>
              </a:rPr>
              <a:t>228.38s </a:t>
            </a:r>
            <a:r>
              <a:rPr lang="de-DE" sz="2800" dirty="0">
                <a:solidFill>
                  <a:schemeClr val="bg1"/>
                </a:solidFill>
                <a:latin typeface="Rockwell" panose="02060603020205020403" pitchFamily="18" charset="0"/>
                <a:sym typeface="Wingdings" panose="05000000000000000000" pitchFamily="2" charset="2"/>
              </a:rPr>
              <a:t></a:t>
            </a:r>
            <a:r>
              <a:rPr lang="de-DE" sz="3200" dirty="0">
                <a:solidFill>
                  <a:schemeClr val="bg1"/>
                </a:solidFill>
                <a:latin typeface="Rockwell" panose="02060603020205020403" pitchFamily="18" charset="0"/>
              </a:rPr>
              <a:t>	</a:t>
            </a: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11</a:t>
            </a:fld>
            <a:endParaRPr lang="en-US" dirty="0"/>
          </a:p>
        </p:txBody>
      </p:sp>
      <p:sp>
        <p:nvSpPr>
          <p:cNvPr id="5" name="Textfeld 4">
            <a:extLst>
              <a:ext uri="{FF2B5EF4-FFF2-40B4-BE49-F238E27FC236}">
                <a16:creationId xmlns:a16="http://schemas.microsoft.com/office/drawing/2014/main" id="{2C75F7A0-5E5C-6CC5-1B27-2579755982CD}"/>
              </a:ext>
            </a:extLst>
          </p:cNvPr>
          <p:cNvSpPr txBox="1"/>
          <p:nvPr/>
        </p:nvSpPr>
        <p:spPr>
          <a:xfrm>
            <a:off x="9286065" y="5181600"/>
            <a:ext cx="2743200" cy="369332"/>
          </a:xfrm>
          <a:prstGeom prst="rect">
            <a:avLst/>
          </a:prstGeom>
          <a:noFill/>
        </p:spPr>
        <p:txBody>
          <a:bodyPr wrap="square" rtlCol="0">
            <a:spAutoFit/>
          </a:bodyPr>
          <a:lstStyle/>
          <a:p>
            <a:r>
              <a:rPr lang="de-DE" dirty="0"/>
              <a:t>CPU: Intel i7 13700K</a:t>
            </a:r>
          </a:p>
        </p:txBody>
      </p:sp>
    </p:spTree>
    <p:extLst>
      <p:ext uri="{BB962C8B-B14F-4D97-AF65-F5344CB8AC3E}">
        <p14:creationId xmlns:p14="http://schemas.microsoft.com/office/powerpoint/2010/main" val="854394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154984"/>
          </a:xfrm>
          <a:prstGeom prst="rect">
            <a:avLst/>
          </a:prstGeom>
          <a:noFill/>
        </p:spPr>
        <p:txBody>
          <a:bodyPr wrap="square" rtlCol="0">
            <a:spAutoFit/>
          </a:bodyPr>
          <a:lstStyle/>
          <a:p>
            <a:r>
              <a:rPr lang="de-DE" sz="4400" dirty="0">
                <a:solidFill>
                  <a:schemeClr val="bg1"/>
                </a:solidFill>
                <a:latin typeface="Rockwell" panose="02060603020205020403" pitchFamily="18" charset="0"/>
              </a:rPr>
              <a:t>Programmiersprachen im Vergleich:</a:t>
            </a:r>
          </a:p>
          <a:p>
            <a:endParaRPr lang="de-DE" sz="4400" dirty="0">
              <a:solidFill>
                <a:schemeClr val="bg1"/>
              </a:solidFill>
              <a:latin typeface="Rockwell" panose="02060603020205020403" pitchFamily="18" charset="0"/>
            </a:endParaRPr>
          </a:p>
          <a:p>
            <a:r>
              <a:rPr lang="de-DE" sz="3600" dirty="0">
                <a:solidFill>
                  <a:schemeClr val="bg1"/>
                </a:solidFill>
                <a:latin typeface="Rockwell" panose="02060603020205020403" pitchFamily="18" charset="0"/>
              </a:rPr>
              <a:t>5.000.000.000 Punkte:</a:t>
            </a:r>
          </a:p>
          <a:p>
            <a:endParaRPr lang="de-DE" sz="1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Rust(20 Threads)			</a:t>
            </a:r>
            <a:r>
              <a:rPr lang="de-DE" sz="2800" dirty="0">
                <a:solidFill>
                  <a:schemeClr val="bg1"/>
                </a:solidFill>
                <a:latin typeface="Rockwell" panose="02060603020205020403" pitchFamily="18" charset="0"/>
              </a:rPr>
              <a:t>16.05s </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Rust(Singlethread)  		</a:t>
            </a:r>
            <a:r>
              <a:rPr lang="de-DE" sz="2800" dirty="0">
                <a:solidFill>
                  <a:schemeClr val="bg1"/>
                </a:solidFill>
                <a:latin typeface="Rockwell" panose="02060603020205020403" pitchFamily="18" charset="0"/>
              </a:rPr>
              <a:t>199.27s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err="1">
                <a:solidFill>
                  <a:schemeClr val="bg1"/>
                </a:solidFill>
                <a:latin typeface="Rockwell" panose="02060603020205020403" pitchFamily="18" charset="0"/>
              </a:rPr>
              <a:t>Kotlin</a:t>
            </a:r>
            <a:r>
              <a:rPr lang="de-DE" sz="3200" dirty="0">
                <a:solidFill>
                  <a:schemeClr val="bg1"/>
                </a:solidFill>
                <a:latin typeface="Rockwell" panose="02060603020205020403" pitchFamily="18" charset="0"/>
              </a:rPr>
              <a:t>					</a:t>
            </a:r>
            <a:r>
              <a:rPr lang="de-DE" sz="2800" dirty="0">
                <a:solidFill>
                  <a:schemeClr val="bg1"/>
                </a:solidFill>
                <a:latin typeface="Rockwell" panose="02060603020205020403" pitchFamily="18" charset="0"/>
              </a:rPr>
              <a:t>213.71s</a:t>
            </a:r>
            <a:endParaRPr lang="de-DE" sz="3200" dirty="0">
              <a:solidFill>
                <a:schemeClr val="bg1"/>
              </a:solidFill>
              <a:latin typeface="Rockwell" panose="02060603020205020403" pitchFamily="18" charset="0"/>
            </a:endParaRPr>
          </a:p>
          <a:p>
            <a:pPr marL="514350" indent="-514350">
              <a:buFont typeface="+mj-lt"/>
              <a:buAutoNum type="arabicPeriod"/>
            </a:pPr>
            <a:r>
              <a:rPr lang="de-DE" sz="3200" dirty="0">
                <a:solidFill>
                  <a:schemeClr val="bg1"/>
                </a:solidFill>
                <a:latin typeface="Rockwell" panose="02060603020205020403" pitchFamily="18" charset="0"/>
              </a:rPr>
              <a:t>Java					</a:t>
            </a:r>
            <a:r>
              <a:rPr lang="de-DE" sz="2800" dirty="0">
                <a:solidFill>
                  <a:schemeClr val="bg1"/>
                </a:solidFill>
                <a:latin typeface="Rockwell" panose="02060603020205020403" pitchFamily="18" charset="0"/>
              </a:rPr>
              <a:t>307.19s</a:t>
            </a:r>
            <a:r>
              <a:rPr lang="de-DE" sz="3200" dirty="0">
                <a:solidFill>
                  <a:schemeClr val="bg1"/>
                </a:solidFill>
                <a:latin typeface="Rockwell" panose="02060603020205020403" pitchFamily="18" charset="0"/>
              </a:rPr>
              <a:t>	</a:t>
            </a: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12</a:t>
            </a:fld>
            <a:endParaRPr lang="en-US" dirty="0"/>
          </a:p>
        </p:txBody>
      </p:sp>
      <p:sp>
        <p:nvSpPr>
          <p:cNvPr id="6" name="Textfeld 5">
            <a:extLst>
              <a:ext uri="{FF2B5EF4-FFF2-40B4-BE49-F238E27FC236}">
                <a16:creationId xmlns:a16="http://schemas.microsoft.com/office/drawing/2014/main" id="{D32B83AA-371B-4817-7CB1-10D418C45071}"/>
              </a:ext>
            </a:extLst>
          </p:cNvPr>
          <p:cNvSpPr txBox="1"/>
          <p:nvPr/>
        </p:nvSpPr>
        <p:spPr>
          <a:xfrm>
            <a:off x="9438465" y="5334000"/>
            <a:ext cx="2743200" cy="369332"/>
          </a:xfrm>
          <a:prstGeom prst="rect">
            <a:avLst/>
          </a:prstGeom>
          <a:noFill/>
        </p:spPr>
        <p:txBody>
          <a:bodyPr wrap="square" rtlCol="0">
            <a:spAutoFit/>
          </a:bodyPr>
          <a:lstStyle/>
          <a:p>
            <a:r>
              <a:rPr lang="de-DE" dirty="0"/>
              <a:t>CPU: Intel i7 13700K</a:t>
            </a:r>
          </a:p>
        </p:txBody>
      </p:sp>
    </p:spTree>
    <p:extLst>
      <p:ext uri="{BB962C8B-B14F-4D97-AF65-F5344CB8AC3E}">
        <p14:creationId xmlns:p14="http://schemas.microsoft.com/office/powerpoint/2010/main" val="845015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5135637"/>
          </a:xfrm>
          <a:prstGeom prst="rect">
            <a:avLst/>
          </a:prstGeom>
          <a:noFill/>
        </p:spPr>
        <p:txBody>
          <a:bodyPr wrap="square" rtlCol="0">
            <a:spAutoFit/>
          </a:bodyPr>
          <a:lstStyle/>
          <a:p>
            <a:r>
              <a:rPr lang="de-DE" sz="4400" dirty="0">
                <a:solidFill>
                  <a:schemeClr val="bg1"/>
                </a:solidFill>
                <a:latin typeface="Rockwell" panose="02060603020205020403" pitchFamily="18" charset="0"/>
              </a:rPr>
              <a:t>Vorteile:</a:t>
            </a:r>
          </a:p>
          <a:p>
            <a:endParaRPr lang="de-DE" sz="44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  Alle Funktionen integrierbar</a:t>
            </a:r>
          </a:p>
          <a:p>
            <a:r>
              <a:rPr lang="de-DE" sz="3200" dirty="0">
                <a:solidFill>
                  <a:schemeClr val="bg1"/>
                </a:solidFill>
                <a:latin typeface="Rockwell" panose="02060603020205020403" pitchFamily="18" charset="0"/>
              </a:rPr>
              <a:t>+  Approximation recht schnell genau</a:t>
            </a:r>
          </a:p>
          <a:p>
            <a:r>
              <a:rPr lang="de-DE" sz="3200" dirty="0">
                <a:solidFill>
                  <a:schemeClr val="bg1"/>
                </a:solidFill>
                <a:latin typeface="Rockwell" panose="02060603020205020403" pitchFamily="18" charset="0"/>
              </a:rPr>
              <a:t>+  Auch andere Objekte z.B. Kreis integrierbar</a:t>
            </a:r>
          </a:p>
          <a:p>
            <a:r>
              <a:rPr lang="de-DE" sz="3200" dirty="0">
                <a:solidFill>
                  <a:schemeClr val="bg1"/>
                </a:solidFill>
                <a:latin typeface="Rockwell" panose="02060603020205020403" pitchFamily="18" charset="0"/>
              </a:rPr>
              <a:t>+  Mehrdimensionale Integration möglich</a:t>
            </a:r>
          </a:p>
          <a:p>
            <a:pPr marL="571500" indent="-571500">
              <a:buFont typeface="Arial" panose="020B0604020202020204" pitchFamily="34" charset="0"/>
              <a:buChar char="•"/>
            </a:pPr>
            <a:endParaRPr lang="de-DE" sz="3200" dirty="0">
              <a:solidFill>
                <a:schemeClr val="bg1"/>
              </a:solidFill>
              <a:latin typeface="Rockwell" panose="02060603020205020403" pitchFamily="18" charset="0"/>
            </a:endParaRPr>
          </a:p>
          <a:p>
            <a:pPr marL="571500" indent="-571500">
              <a:buFont typeface="Arial" panose="020B0604020202020204" pitchFamily="34" charset="0"/>
              <a:buChar char="•"/>
            </a:pPr>
            <a:endParaRPr lang="de-DE" sz="3200" dirty="0">
              <a:solidFill>
                <a:schemeClr val="bg1"/>
              </a:solidFill>
              <a:latin typeface="Rockwell" panose="02060603020205020403" pitchFamily="18" charset="0"/>
            </a:endParaRPr>
          </a:p>
          <a:p>
            <a:endParaRPr lang="de-DE" sz="40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B3CA9F88-913C-7939-AD33-5E2C9B2D127B}"/>
              </a:ext>
            </a:extLst>
          </p:cNvPr>
          <p:cNvSpPr>
            <a:spLocks noGrp="1"/>
          </p:cNvSpPr>
          <p:nvPr>
            <p:ph type="dt" sz="half" idx="10"/>
          </p:nvPr>
        </p:nvSpPr>
        <p:spPr/>
        <p:txBody>
          <a:bodyPr/>
          <a:lstStyle/>
          <a:p>
            <a:fld id="{B7494577-7634-4735-BAFE-4E82CACB165F}" type="datetime1">
              <a:rPr lang="en-US" smtClean="0"/>
              <a:t>6/4/2024</a:t>
            </a:fld>
            <a:endParaRPr lang="en-US" dirty="0"/>
          </a:p>
        </p:txBody>
      </p:sp>
      <p:sp>
        <p:nvSpPr>
          <p:cNvPr id="4" name="Foliennummernplatzhalter 3">
            <a:extLst>
              <a:ext uri="{FF2B5EF4-FFF2-40B4-BE49-F238E27FC236}">
                <a16:creationId xmlns:a16="http://schemas.microsoft.com/office/drawing/2014/main" id="{912F27AA-D524-7259-E66B-66A0EC565E5B}"/>
              </a:ext>
            </a:extLst>
          </p:cNvPr>
          <p:cNvSpPr>
            <a:spLocks noGrp="1"/>
          </p:cNvSpPr>
          <p:nvPr>
            <p:ph type="sldNum" sz="quarter" idx="12"/>
          </p:nvPr>
        </p:nvSpPr>
        <p:spPr/>
        <p:txBody>
          <a:bodyPr/>
          <a:lstStyle/>
          <a:p>
            <a:fld id="{0946259B-8396-46CD-AD42-FDEDA89DA278}" type="slidenum">
              <a:rPr lang="en-US" smtClean="0"/>
              <a:pPr/>
              <a:t>13</a:t>
            </a:fld>
            <a:endParaRPr lang="en-US" dirty="0"/>
          </a:p>
        </p:txBody>
      </p:sp>
    </p:spTree>
    <p:extLst>
      <p:ext uri="{BB962C8B-B14F-4D97-AF65-F5344CB8AC3E}">
        <p14:creationId xmlns:p14="http://schemas.microsoft.com/office/powerpoint/2010/main" val="2466028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10293384" cy="4031873"/>
          </a:xfrm>
          <a:prstGeom prst="rect">
            <a:avLst/>
          </a:prstGeom>
          <a:noFill/>
        </p:spPr>
        <p:txBody>
          <a:bodyPr wrap="square" rtlCol="0">
            <a:spAutoFit/>
          </a:bodyPr>
          <a:lstStyle/>
          <a:p>
            <a:r>
              <a:rPr lang="de-DE" sz="4400" dirty="0">
                <a:solidFill>
                  <a:schemeClr val="bg1"/>
                </a:solidFill>
                <a:latin typeface="Rockwell" panose="02060603020205020403" pitchFamily="18" charset="0"/>
              </a:rPr>
              <a:t>Nachteile:</a:t>
            </a:r>
          </a:p>
          <a:p>
            <a:endParaRPr lang="de-DE" sz="44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  Nur Approximation</a:t>
            </a:r>
          </a:p>
          <a:p>
            <a:r>
              <a:rPr lang="de-DE" sz="3200" dirty="0">
                <a:solidFill>
                  <a:schemeClr val="bg1"/>
                </a:solidFill>
                <a:latin typeface="Rockwell" panose="02060603020205020403" pitchFamily="18" charset="0"/>
              </a:rPr>
              <a:t>-  Steigende Genauigkeit ist Performance-abhängig</a:t>
            </a:r>
          </a:p>
          <a:p>
            <a:r>
              <a:rPr lang="de-DE" sz="3200" dirty="0">
                <a:solidFill>
                  <a:schemeClr val="bg1"/>
                </a:solidFill>
                <a:latin typeface="Rockwell" panose="02060603020205020403" pitchFamily="18" charset="0"/>
              </a:rPr>
              <a:t>-  Konvergiert sehr langsam</a:t>
            </a:r>
          </a:p>
          <a:p>
            <a:r>
              <a:rPr lang="de-DE" sz="3200" dirty="0">
                <a:solidFill>
                  <a:schemeClr val="bg1"/>
                </a:solidFill>
                <a:latin typeface="Rockwell" panose="02060603020205020403" pitchFamily="18" charset="0"/>
              </a:rPr>
              <a:t>-  Benötigt gute, unabhängige Zufallszahlen</a:t>
            </a:r>
          </a:p>
          <a:p>
            <a:endParaRPr lang="de-DE" sz="40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14</a:t>
            </a:fld>
            <a:endParaRPr lang="en-US" dirty="0"/>
          </a:p>
        </p:txBody>
      </p:sp>
    </p:spTree>
    <p:extLst>
      <p:ext uri="{BB962C8B-B14F-4D97-AF65-F5344CB8AC3E}">
        <p14:creationId xmlns:p14="http://schemas.microsoft.com/office/powerpoint/2010/main" val="236680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792224" y="429768"/>
            <a:ext cx="9746080" cy="4524315"/>
          </a:xfrm>
          <a:prstGeom prst="rect">
            <a:avLst/>
          </a:prstGeom>
          <a:noFill/>
        </p:spPr>
        <p:txBody>
          <a:bodyPr wrap="square" rtlCol="0">
            <a:spAutoFit/>
          </a:bodyPr>
          <a:lstStyle/>
          <a:p>
            <a:r>
              <a:rPr lang="de-DE" sz="4400" dirty="0">
                <a:solidFill>
                  <a:schemeClr val="bg1"/>
                </a:solidFill>
                <a:latin typeface="Rockwell" panose="02060603020205020403" pitchFamily="18" charset="0"/>
              </a:rPr>
              <a:t>Zusammenfassung:</a:t>
            </a:r>
          </a:p>
          <a:p>
            <a:endParaRPr lang="de-DE" sz="4400" dirty="0">
              <a:solidFill>
                <a:schemeClr val="bg1"/>
              </a:solidFill>
              <a:latin typeface="Rockwell" panose="02060603020205020403" pitchFamily="18" charset="0"/>
            </a:endParaRPr>
          </a:p>
          <a:p>
            <a:r>
              <a:rPr lang="de-DE" sz="3200" dirty="0">
                <a:solidFill>
                  <a:schemeClr val="bg1"/>
                </a:solidFill>
                <a:latin typeface="Rockwell" panose="02060603020205020403" pitchFamily="18" charset="0"/>
              </a:rPr>
              <a:t>Wenn man eine sehr schwer zu integrierende Funktion vor sich hat und nicht weiß, wie man diese numerisch integrieren soll, aber Rechenleistung und etwas Zeit hat, so kann man das Integral mit dem Zufall approximieren.</a:t>
            </a:r>
            <a:endParaRPr lang="de-DE" sz="4400" dirty="0">
              <a:solidFill>
                <a:schemeClr val="bg1"/>
              </a:solidFill>
              <a:latin typeface="Rockwell" panose="02060603020205020403" pitchFamily="18" charset="0"/>
            </a:endParaRPr>
          </a:p>
          <a:p>
            <a:endParaRPr lang="de-DE" sz="40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15</a:t>
            </a:fld>
            <a:endParaRPr lang="en-US" dirty="0"/>
          </a:p>
        </p:txBody>
      </p:sp>
    </p:spTree>
    <p:extLst>
      <p:ext uri="{BB962C8B-B14F-4D97-AF65-F5344CB8AC3E}">
        <p14:creationId xmlns:p14="http://schemas.microsoft.com/office/powerpoint/2010/main" val="3197363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03F41AC-F690-4E67-BC22-50049D14C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9BBCA1-89BA-4CF6-9CE0-7E8BEB04C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1"/>
              </a:gs>
              <a:gs pos="100000">
                <a:schemeClr val="accent2">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716"/>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5" name="Group 14">
            <a:extLst>
              <a:ext uri="{FF2B5EF4-FFF2-40B4-BE49-F238E27FC236}">
                <a16:creationId xmlns:a16="http://schemas.microsoft.com/office/drawing/2014/main" id="{8B65D8A2-EC69-49A4-8897-4C4FE08B7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16"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0" name="Straight Connector 1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65ABDE1F-2306-6CA3-4397-841D7BECE705}"/>
              </a:ext>
            </a:extLst>
          </p:cNvPr>
          <p:cNvSpPr txBox="1"/>
          <p:nvPr/>
        </p:nvSpPr>
        <p:spPr>
          <a:xfrm>
            <a:off x="1809423" y="1154490"/>
            <a:ext cx="9746080" cy="1938992"/>
          </a:xfrm>
          <a:prstGeom prst="rect">
            <a:avLst/>
          </a:prstGeom>
          <a:noFill/>
        </p:spPr>
        <p:txBody>
          <a:bodyPr wrap="square" rtlCol="0">
            <a:spAutoFit/>
          </a:bodyPr>
          <a:lstStyle/>
          <a:p>
            <a:endParaRPr lang="de-DE" sz="4400" dirty="0">
              <a:solidFill>
                <a:schemeClr val="bg1"/>
              </a:solidFill>
              <a:latin typeface="Rockwell" panose="02060603020205020403" pitchFamily="18" charset="0"/>
            </a:endParaRPr>
          </a:p>
          <a:p>
            <a:endParaRPr lang="de-DE" sz="4400" dirty="0">
              <a:solidFill>
                <a:schemeClr val="bg1"/>
              </a:solidFill>
              <a:latin typeface="Rockwell" panose="02060603020205020403" pitchFamily="18" charset="0"/>
            </a:endParaRPr>
          </a:p>
          <a:p>
            <a:r>
              <a:rPr lang="de-DE" sz="3200" dirty="0" err="1">
                <a:solidFill>
                  <a:schemeClr val="bg1"/>
                </a:solidFill>
                <a:latin typeface="Rockwell" panose="02060603020205020403" pitchFamily="18" charset="0"/>
              </a:rPr>
              <a:t>Thanskss</a:t>
            </a:r>
            <a:r>
              <a:rPr lang="de-DE" sz="3200" dirty="0">
                <a:solidFill>
                  <a:schemeClr val="bg1"/>
                </a:solidFill>
                <a:latin typeface="Rockwell" panose="02060603020205020403" pitchFamily="18" charset="0"/>
              </a:rPr>
              <a:t> a </a:t>
            </a:r>
            <a:r>
              <a:rPr lang="de-DE" sz="3200" dirty="0" err="1">
                <a:solidFill>
                  <a:schemeClr val="bg1"/>
                </a:solidFill>
                <a:latin typeface="Rockwell" panose="02060603020205020403" pitchFamily="18" charset="0"/>
              </a:rPr>
              <a:t>lod</a:t>
            </a:r>
            <a:r>
              <a:rPr lang="de-DE" sz="3200" dirty="0">
                <a:solidFill>
                  <a:schemeClr val="bg1"/>
                </a:solidFill>
                <a:latin typeface="Rockwell" panose="02060603020205020403" pitchFamily="18" charset="0"/>
              </a:rPr>
              <a:t> </a:t>
            </a:r>
            <a:r>
              <a:rPr lang="de-DE" sz="3200" dirty="0" err="1">
                <a:solidFill>
                  <a:schemeClr val="bg1"/>
                </a:solidFill>
                <a:latin typeface="Rockwell" panose="02060603020205020403" pitchFamily="18" charset="0"/>
              </a:rPr>
              <a:t>for</a:t>
            </a:r>
            <a:r>
              <a:rPr lang="de-DE" sz="3200" dirty="0">
                <a:solidFill>
                  <a:schemeClr val="bg1"/>
                </a:solidFill>
                <a:latin typeface="Rockwell" panose="02060603020205020403" pitchFamily="18" charset="0"/>
              </a:rPr>
              <a:t> se </a:t>
            </a:r>
            <a:r>
              <a:rPr lang="de-DE" sz="3200" dirty="0" err="1">
                <a:solidFill>
                  <a:schemeClr val="bg1"/>
                </a:solidFill>
                <a:latin typeface="Rockwell" panose="02060603020205020403" pitchFamily="18" charset="0"/>
              </a:rPr>
              <a:t>adenschion</a:t>
            </a:r>
            <a:endParaRPr lang="de-DE" sz="3200" dirty="0">
              <a:solidFill>
                <a:schemeClr val="bg1"/>
              </a:solidFill>
              <a:latin typeface="Rockwell" panose="02060603020205020403" pitchFamily="18" charset="0"/>
            </a:endParaRPr>
          </a:p>
        </p:txBody>
      </p:sp>
      <p:sp>
        <p:nvSpPr>
          <p:cNvPr id="3" name="Datumsplatzhalter 2">
            <a:extLst>
              <a:ext uri="{FF2B5EF4-FFF2-40B4-BE49-F238E27FC236}">
                <a16:creationId xmlns:a16="http://schemas.microsoft.com/office/drawing/2014/main" id="{FC7B7D5C-0413-F09D-B4D1-703A4AE35D4D}"/>
              </a:ext>
            </a:extLst>
          </p:cNvPr>
          <p:cNvSpPr>
            <a:spLocks noGrp="1"/>
          </p:cNvSpPr>
          <p:nvPr>
            <p:ph type="dt" sz="half" idx="10"/>
          </p:nvPr>
        </p:nvSpPr>
        <p:spPr/>
        <p:txBody>
          <a:bodyPr/>
          <a:lstStyle/>
          <a:p>
            <a:fld id="{007C7B57-8267-49EB-ADE7-FE90B7E22BDF}" type="datetime1">
              <a:rPr lang="en-US" smtClean="0"/>
              <a:t>6/4/2024</a:t>
            </a:fld>
            <a:endParaRPr lang="en-US" dirty="0"/>
          </a:p>
        </p:txBody>
      </p:sp>
      <p:sp>
        <p:nvSpPr>
          <p:cNvPr id="4" name="Foliennummernplatzhalter 3">
            <a:extLst>
              <a:ext uri="{FF2B5EF4-FFF2-40B4-BE49-F238E27FC236}">
                <a16:creationId xmlns:a16="http://schemas.microsoft.com/office/drawing/2014/main" id="{9F576BE6-8BA0-4B30-FC09-F2C2A6C0F294}"/>
              </a:ext>
            </a:extLst>
          </p:cNvPr>
          <p:cNvSpPr>
            <a:spLocks noGrp="1"/>
          </p:cNvSpPr>
          <p:nvPr>
            <p:ph type="sldNum" sz="quarter" idx="12"/>
          </p:nvPr>
        </p:nvSpPr>
        <p:spPr/>
        <p:txBody>
          <a:bodyPr/>
          <a:lstStyle/>
          <a:p>
            <a:fld id="{0946259B-8396-46CD-AD42-FDEDA89DA278}" type="slidenum">
              <a:rPr lang="en-US" smtClean="0"/>
              <a:pPr/>
              <a:t>16</a:t>
            </a:fld>
            <a:endParaRPr lang="en-US" dirty="0"/>
          </a:p>
        </p:txBody>
      </p:sp>
      <p:pic>
        <p:nvPicPr>
          <p:cNvPr id="6" name="Grafik 5" descr="Ein Bild, das Lächeln, Menschliches Gesicht, Person, Vorderkopf enthält.&#10;&#10;Automatisch generierte Beschreibung">
            <a:extLst>
              <a:ext uri="{FF2B5EF4-FFF2-40B4-BE49-F238E27FC236}">
                <a16:creationId xmlns:a16="http://schemas.microsoft.com/office/drawing/2014/main" id="{93E6DBCA-07BD-BFBC-5906-0BB53DBEF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3526" y="3336544"/>
            <a:ext cx="3070909" cy="2776743"/>
          </a:xfrm>
          <a:prstGeom prst="rect">
            <a:avLst/>
          </a:prstGeom>
        </p:spPr>
      </p:pic>
    </p:spTree>
    <p:extLst>
      <p:ext uri="{BB962C8B-B14F-4D97-AF65-F5344CB8AC3E}">
        <p14:creationId xmlns:p14="http://schemas.microsoft.com/office/powerpoint/2010/main" val="175412733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430</Words>
  <Application>Microsoft Office PowerPoint</Application>
  <PresentationFormat>Breitbild</PresentationFormat>
  <Paragraphs>154</Paragraphs>
  <Slides>16</Slides>
  <Notes>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16</vt:i4>
      </vt:variant>
    </vt:vector>
  </HeadingPairs>
  <TitlesOfParts>
    <vt:vector size="23" baseType="lpstr">
      <vt:lpstr>Aptos</vt:lpstr>
      <vt:lpstr>Aptos Display</vt:lpstr>
      <vt:lpstr>Arial</vt:lpstr>
      <vt:lpstr>Cambria Math</vt:lpstr>
      <vt:lpstr>Rockwell</vt:lpstr>
      <vt:lpstr>Wingdings</vt:lpstr>
      <vt:lpstr>Office</vt:lpstr>
      <vt:lpstr>Monte Carlo Integration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Monte Carlo Integration</dc:title>
  <dc:creator>Liam Huppert</dc:creator>
  <cp:lastModifiedBy>Liam Huppert</cp:lastModifiedBy>
  <cp:revision>19</cp:revision>
  <dcterms:created xsi:type="dcterms:W3CDTF">2024-05-16T11:45:17Z</dcterms:created>
  <dcterms:modified xsi:type="dcterms:W3CDTF">2024-06-04T10:53:23Z</dcterms:modified>
</cp:coreProperties>
</file>